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298" r:id="rId5"/>
    <p:sldId id="307" r:id="rId6"/>
    <p:sldId id="286" r:id="rId7"/>
    <p:sldId id="319" r:id="rId8"/>
    <p:sldId id="321" r:id="rId9"/>
    <p:sldId id="374" r:id="rId10"/>
    <p:sldId id="373" r:id="rId11"/>
    <p:sldId id="367" r:id="rId12"/>
    <p:sldId id="371" r:id="rId13"/>
    <p:sldId id="323" r:id="rId14"/>
    <p:sldId id="324" r:id="rId15"/>
    <p:sldId id="325" r:id="rId16"/>
    <p:sldId id="326" r:id="rId17"/>
    <p:sldId id="327" r:id="rId18"/>
    <p:sldId id="328" r:id="rId19"/>
    <p:sldId id="329" r:id="rId20"/>
    <p:sldId id="332" r:id="rId21"/>
    <p:sldId id="330" r:id="rId22"/>
    <p:sldId id="331" r:id="rId23"/>
    <p:sldId id="333"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3" orient="horz" pos="527" userDrawn="1">
          <p15:clr>
            <a:srgbClr val="A4A3A4"/>
          </p15:clr>
        </p15:guide>
        <p15:guide id="4" pos="415" userDrawn="1">
          <p15:clr>
            <a:srgbClr val="A4A3A4"/>
          </p15:clr>
        </p15:guide>
        <p15:guide id="5" orient="horz" pos="420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c Schafer" initials="BS" lastIdx="14" clrIdx="0">
    <p:extLst>
      <p:ext uri="{19B8F6BF-5375-455C-9EA6-DF929625EA0E}">
        <p15:presenceInfo xmlns:p15="http://schemas.microsoft.com/office/powerpoint/2012/main" userId="S::bec.schafer@adf.org.au::91ba13a3-a30d-4d2b-8bba-a7682ef59381" providerId="AD"/>
      </p:ext>
    </p:extLst>
  </p:cmAuthor>
  <p:cmAuthor id="2" name="Nick Krause" initials="NK" lastIdx="7" clrIdx="1">
    <p:extLst>
      <p:ext uri="{19B8F6BF-5375-455C-9EA6-DF929625EA0E}">
        <p15:presenceInfo xmlns:p15="http://schemas.microsoft.com/office/powerpoint/2012/main" userId="S::nick.krause@adf.org.au::8c189036-47d8-437a-a4ce-e40b201d9752" providerId="AD"/>
      </p:ext>
    </p:extLst>
  </p:cmAuthor>
  <p:cmAuthor id="3" name="Samantha Menezes" initials="SM" lastIdx="2" clrIdx="2">
    <p:extLst>
      <p:ext uri="{19B8F6BF-5375-455C-9EA6-DF929625EA0E}">
        <p15:presenceInfo xmlns:p15="http://schemas.microsoft.com/office/powerpoint/2012/main" userId="S::samantha.menezes@adf.org.au::242be150-fdb8-47b9-893e-11c49dc4f4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65B"/>
    <a:srgbClr val="E83040"/>
    <a:srgbClr val="66D1C6"/>
    <a:srgbClr val="67C6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5FDAC9-AF7D-44ED-AE8A-C42CD69B001A}" v="6" dt="2021-08-16T03:58:09.0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55278" autoAdjust="0"/>
  </p:normalViewPr>
  <p:slideViewPr>
    <p:cSldViewPr snapToGrid="0" snapToObjects="1">
      <p:cViewPr varScale="1">
        <p:scale>
          <a:sx n="34" d="100"/>
          <a:sy n="34" d="100"/>
        </p:scale>
        <p:origin x="1864" y="52"/>
      </p:cViewPr>
      <p:guideLst>
        <p:guide orient="horz" pos="346"/>
        <p:guide orient="horz" pos="527"/>
        <p:guide pos="415"/>
        <p:guide orient="horz" pos="4201"/>
      </p:guideLst>
    </p:cSldViewPr>
  </p:slideViewPr>
  <p:notesTextViewPr>
    <p:cViewPr>
      <p:scale>
        <a:sx n="125" d="100"/>
        <a:sy n="125" d="100"/>
      </p:scale>
      <p:origin x="0" y="0"/>
    </p:cViewPr>
  </p:notesTextViewPr>
  <p:sorterViewPr>
    <p:cViewPr varScale="1">
      <p:scale>
        <a:sx n="100" d="100"/>
        <a:sy n="100" d="100"/>
      </p:scale>
      <p:origin x="0" y="-468"/>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F24F6E-9791-45A7-9D2E-DBA0C79E11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26A5B88E-2DD1-42B0-8C9F-FBE4BFF6DF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D84CBE-EA95-41C7-B8FB-569246D040DC}" type="datetimeFigureOut">
              <a:rPr lang="en-AU" smtClean="0"/>
              <a:t>27/08/2021</a:t>
            </a:fld>
            <a:endParaRPr lang="en-AU"/>
          </a:p>
        </p:txBody>
      </p:sp>
      <p:sp>
        <p:nvSpPr>
          <p:cNvPr id="4" name="Footer Placeholder 3">
            <a:extLst>
              <a:ext uri="{FF2B5EF4-FFF2-40B4-BE49-F238E27FC236}">
                <a16:creationId xmlns:a16="http://schemas.microsoft.com/office/drawing/2014/main" id="{2E2BCBE5-EDBE-4B2E-914C-A28EAB49DD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5F56242-31EB-4352-A76D-D755EAE469F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2A8D17-9004-4B40-A75C-480D00F5E546}" type="slidenum">
              <a:rPr lang="en-AU" smtClean="0"/>
              <a:t>‹#›</a:t>
            </a:fld>
            <a:endParaRPr lang="en-AU"/>
          </a:p>
        </p:txBody>
      </p:sp>
    </p:spTree>
    <p:extLst>
      <p:ext uri="{BB962C8B-B14F-4D97-AF65-F5344CB8AC3E}">
        <p14:creationId xmlns:p14="http://schemas.microsoft.com/office/powerpoint/2010/main" val="39279597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72F791-76C6-8D41-9773-B17D9AEF9E99}" type="datetimeFigureOut">
              <a:rPr lang="en-US" smtClean="0"/>
              <a:t>8/27/2021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FFD428-17D4-254E-A26C-AC8E9DB7BCF9}" type="slidenum">
              <a:rPr lang="en-US" smtClean="0"/>
              <a:t>‹#›</a:t>
            </a:fld>
            <a:endParaRPr lang="en-US"/>
          </a:p>
        </p:txBody>
      </p:sp>
    </p:spTree>
    <p:extLst>
      <p:ext uri="{BB962C8B-B14F-4D97-AF65-F5344CB8AC3E}">
        <p14:creationId xmlns:p14="http://schemas.microsoft.com/office/powerpoint/2010/main" val="938934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cdn.community.adf.org.au/media/documents/ADF_ConnectingDiversityGuide.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cdn.community.adf.org.au/media/documents/LDAT_LGBTI-Resource-final.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30FFD428-17D4-254E-A26C-AC8E9DB7BCF9}" type="slidenum">
              <a:rPr lang="en-US" smtClean="0"/>
              <a:t>1</a:t>
            </a:fld>
            <a:endParaRPr lang="en-US"/>
          </a:p>
        </p:txBody>
      </p:sp>
    </p:spTree>
    <p:extLst>
      <p:ext uri="{BB962C8B-B14F-4D97-AF65-F5344CB8AC3E}">
        <p14:creationId xmlns:p14="http://schemas.microsoft.com/office/powerpoint/2010/main" val="481623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Young people</a:t>
            </a:r>
          </a:p>
          <a:p>
            <a:endParaRPr lang="en-AU" b="1" dirty="0"/>
          </a:p>
          <a:p>
            <a:r>
              <a:rPr lang="en-AU" sz="1200" b="0" i="0" u="none" strike="noStrike" kern="1200" baseline="0" dirty="0">
                <a:solidFill>
                  <a:schemeClr val="tx1"/>
                </a:solidFill>
                <a:latin typeface="+mn-lt"/>
                <a:ea typeface="+mn-ea"/>
                <a:cs typeface="+mn-cs"/>
              </a:rPr>
              <a:t>Explain that alcohol is a common drug in Australia and among young people. Alcohol use results in serious short and long-term harms.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LDATs can generate discussion to explore the importance of focusing on alcohol and reducing AOD harm by asking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dirty="0">
                <a:solidFill>
                  <a:schemeClr val="tx1"/>
                </a:solidFill>
                <a:effectLst/>
                <a:latin typeface="+mn-lt"/>
                <a:ea typeface="+mn-ea"/>
                <a:cs typeface="+mn-cs"/>
              </a:rPr>
              <a:t>Reflect on your own childhood and experiences with alcohol – have attitudes to alcohol changed over time?</a:t>
            </a:r>
            <a:endParaRPr lang="en-AU" sz="1200" i="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AU" b="0" dirty="0"/>
          </a:p>
          <a:p>
            <a:r>
              <a:rPr lang="en-AU" b="0" dirty="0"/>
              <a:t>Additional points to share: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Alcohol is the most consumed drug in Australia, and it’s the drug most commonly used by young people.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Alcohol contributes to all the leading causes of death for young people: suicide, land transport accidents, accidental poisoning, and assault.</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In a 2016-17 survey of young Australians aged 14–19 years who were drinking at risky levels, 83% reported being injured as a result of that drinking in the past year.</a:t>
            </a:r>
            <a:r>
              <a:rPr lang="en-AU" sz="1200" kern="1200" baseline="300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Early drinking, even sips or tastes, is connected to earlier and more harmful patterns of alcohol consumption.</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Long-term alcohol consumption is linked to six different types of cancer, cardiovascular disease, and liver disease.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Although some young people are still drinking, and drinking in risky ways, fewer young people overall are choosing to drink and those who do are starting later. Over the past 10 years, the proportion of people aged 14–17 who chose not to drink alcohol increased from 39% to 73%. The average age at which young people aged 14–24 first tried alcohol has steadily risen from 14.7 years in 2001 to 16.2 in 2019.</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Research suggests that decreases in youth alcohol consumption may be connected to changes in Australian parents’ attitudes and reductions in the availability of alcohol.</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Findings from the 2017 Australian Secondary Students’ Alcohol and Drug (ASSAD) survey showed that one-third (34%) of students aged 14–17 reported that they had never consumed alcohol. For people aged 18+, 11.4% have never consumed a full serve of alcohol and 9.3% had not consumed an alcoholic drink in the last 12 months.</a:t>
            </a:r>
          </a:p>
          <a:p>
            <a:endParaRPr lang="en-AU" dirty="0"/>
          </a:p>
          <a:p>
            <a:endParaRPr lang="en-AU" dirty="0"/>
          </a:p>
        </p:txBody>
      </p:sp>
      <p:sp>
        <p:nvSpPr>
          <p:cNvPr id="4" name="Slide Number Placeholder 3"/>
          <p:cNvSpPr>
            <a:spLocks noGrp="1"/>
          </p:cNvSpPr>
          <p:nvPr>
            <p:ph type="sldNum" sz="quarter" idx="10"/>
          </p:nvPr>
        </p:nvSpPr>
        <p:spPr/>
        <p:txBody>
          <a:bodyPr/>
          <a:lstStyle/>
          <a:p>
            <a:fld id="{30FFD428-17D4-254E-A26C-AC8E9DB7BCF9}" type="slidenum">
              <a:rPr lang="en-US" smtClean="0"/>
              <a:t>10</a:t>
            </a:fld>
            <a:endParaRPr lang="en-US"/>
          </a:p>
        </p:txBody>
      </p:sp>
    </p:spTree>
    <p:extLst>
      <p:ext uri="{BB962C8B-B14F-4D97-AF65-F5344CB8AC3E}">
        <p14:creationId xmlns:p14="http://schemas.microsoft.com/office/powerpoint/2010/main" val="5485103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Young people</a:t>
            </a:r>
          </a:p>
          <a:p>
            <a:endParaRPr lang="en-AU" b="1" dirty="0"/>
          </a:p>
          <a:p>
            <a:r>
              <a:rPr lang="en-AU" sz="1200" b="0" i="0" u="none" strike="noStrike" kern="1200" baseline="0" dirty="0">
                <a:solidFill>
                  <a:schemeClr val="tx1"/>
                </a:solidFill>
                <a:effectLst/>
                <a:latin typeface="+mn-lt"/>
                <a:ea typeface="+mn-ea"/>
                <a:cs typeface="+mn-cs"/>
              </a:rPr>
              <a:t>Outline the reasons why </a:t>
            </a:r>
            <a:r>
              <a:rPr lang="en-AU" sz="1200" kern="1200" dirty="0">
                <a:solidFill>
                  <a:schemeClr val="tx1"/>
                </a:solidFill>
                <a:effectLst/>
                <a:latin typeface="+mn-lt"/>
                <a:ea typeface="+mn-ea"/>
                <a:cs typeface="+mn-cs"/>
              </a:rPr>
              <a:t>younger people are particularly vulnerable to alcohol-related harms (provided on slide).</a:t>
            </a:r>
            <a:r>
              <a:rPr lang="en-AU" sz="1200" kern="1200" baseline="0" dirty="0">
                <a:solidFill>
                  <a:schemeClr val="tx1"/>
                </a:solidFill>
                <a:effectLst/>
                <a:latin typeface="+mn-lt"/>
                <a:ea typeface="+mn-ea"/>
                <a:cs typeface="+mn-cs"/>
              </a:rPr>
              <a:t> A</a:t>
            </a:r>
            <a:r>
              <a:rPr lang="en-AU" sz="1200" kern="1200" dirty="0">
                <a:solidFill>
                  <a:schemeClr val="tx1"/>
                </a:solidFill>
                <a:effectLst/>
                <a:latin typeface="+mn-lt"/>
                <a:ea typeface="+mn-ea"/>
                <a:cs typeface="+mn-cs"/>
              </a:rPr>
              <a:t>dolescence is a time when positive steps can be taken to reduce the potential for alcohol-related harms.</a:t>
            </a:r>
          </a:p>
          <a:p>
            <a:endParaRPr lang="en-AU" sz="1200" kern="1200" dirty="0">
              <a:solidFill>
                <a:schemeClr val="tx1"/>
              </a:solidFill>
              <a:effectLst/>
              <a:latin typeface="+mn-lt"/>
              <a:ea typeface="+mn-ea"/>
              <a:cs typeface="+mn-cs"/>
            </a:endParaRPr>
          </a:p>
          <a:p>
            <a:r>
              <a:rPr lang="en-AU" b="0" dirty="0"/>
              <a:t>Additional points to share: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Young people</a:t>
            </a:r>
            <a:r>
              <a:rPr lang="en-AU" sz="1200" b="1" kern="120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refers to people aged 12-25 years.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Adolescence and young adulthood is a significant period of transition in a person’s life. It is a time when young people are undergoing rapid emotional, physical and intellectual changes and many modifiable behaviours risk factors (such as smoking and drinking alcohol) either emerge or accelerate during this time.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natural transition from childhood to adulthood places a person at a crossroads of – often intensely felt – physical and emotional changes.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physical changes include the introduction of sex hormones during puberty and significant change and development in the brain.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The adolescent period is typically between 10–19 years, although research suggests we should recognise that development continues into the mid-20s.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As part of adolescent development many young people engage in increased risk-taking and sensation-seeking behaviours, and related experiences may play an important role in shaping and preparing the brain for adulthood.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This common shift in behaviour towards searching for novelty and excitement can be expressed in many ways, including experimentation with alcohol.</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Drinking alcohol is part of Australia’s culture and adolescents have traditionally sought access to alcohol as a badge of adulthood.</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Yet while adolescence and young adulthood may be seen as a time to try drinking alcohol, it is a particularly risky time to start drinking because of the brain is undergoing substantial development.</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In fact, many of the regions of the brain undergoing development at this time are “particularly sensitive to even fairly low doses of alcohol”.</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Exposure to alcohol during adolescence and young adulthood can increase the risk of a young person never reaching their full intellectual potential. It can also increase the risk of problematic drinking in the future</a:t>
            </a:r>
            <a:r>
              <a:rPr lang="en-AU" sz="1200" kern="1200" baseline="300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endParaRPr lang="en-AU"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FD428-17D4-254E-A26C-AC8E9DB7BCF9}" type="slidenum">
              <a:rPr lang="en-US" smtClean="0"/>
              <a:t>11</a:t>
            </a:fld>
            <a:endParaRPr lang="en-US"/>
          </a:p>
        </p:txBody>
      </p:sp>
    </p:spTree>
    <p:extLst>
      <p:ext uri="{BB962C8B-B14F-4D97-AF65-F5344CB8AC3E}">
        <p14:creationId xmlns:p14="http://schemas.microsoft.com/office/powerpoint/2010/main" val="684854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Young people</a:t>
            </a:r>
          </a:p>
          <a:p>
            <a:endParaRPr lang="en-AU" b="1" dirty="0"/>
          </a:p>
          <a:p>
            <a:r>
              <a:rPr lang="en-AU" b="0" baseline="0" dirty="0"/>
              <a:t>Developmental stages of young people </a:t>
            </a:r>
            <a:r>
              <a:rPr lang="en-AU" sz="1200" kern="1200" dirty="0">
                <a:solidFill>
                  <a:schemeClr val="tx1"/>
                </a:solidFill>
                <a:effectLst/>
                <a:latin typeface="+mn-lt"/>
                <a:ea typeface="+mn-ea"/>
                <a:cs typeface="+mn-cs"/>
              </a:rPr>
              <a:t>- available as a downloadable resource for you to provide to your mentors.</a:t>
            </a:r>
            <a:endParaRPr lang="en-AU" b="0" dirty="0"/>
          </a:p>
        </p:txBody>
      </p:sp>
      <p:sp>
        <p:nvSpPr>
          <p:cNvPr id="4" name="Slide Number Placeholder 3"/>
          <p:cNvSpPr>
            <a:spLocks noGrp="1"/>
          </p:cNvSpPr>
          <p:nvPr>
            <p:ph type="sldNum" sz="quarter" idx="10"/>
          </p:nvPr>
        </p:nvSpPr>
        <p:spPr/>
        <p:txBody>
          <a:bodyPr/>
          <a:lstStyle/>
          <a:p>
            <a:fld id="{30FFD428-17D4-254E-A26C-AC8E9DB7BCF9}" type="slidenum">
              <a:rPr lang="en-US" smtClean="0"/>
              <a:t>12</a:t>
            </a:fld>
            <a:endParaRPr lang="en-US"/>
          </a:p>
        </p:txBody>
      </p:sp>
    </p:spTree>
    <p:extLst>
      <p:ext uri="{BB962C8B-B14F-4D97-AF65-F5344CB8AC3E}">
        <p14:creationId xmlns:p14="http://schemas.microsoft.com/office/powerpoint/2010/main" val="2733820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1" dirty="0"/>
              <a:t>Young people</a:t>
            </a:r>
          </a:p>
          <a:p>
            <a:endParaRPr lang="en-AU" sz="1200" i="0" kern="1200" baseline="0" dirty="0">
              <a:solidFill>
                <a:schemeClr val="tx1"/>
              </a:solidFill>
              <a:effectLst/>
              <a:latin typeface="+mn-lt"/>
              <a:ea typeface="+mn-ea"/>
              <a:cs typeface="+mn-cs"/>
            </a:endParaRPr>
          </a:p>
          <a:p>
            <a:r>
              <a:rPr lang="en-AU" sz="1200" i="0" kern="1200" baseline="0" dirty="0">
                <a:solidFill>
                  <a:schemeClr val="tx1"/>
                </a:solidFill>
                <a:effectLst/>
                <a:latin typeface="+mn-lt"/>
                <a:ea typeface="+mn-ea"/>
                <a:cs typeface="+mn-cs"/>
              </a:rPr>
              <a:t>LDATs can generate discussion to develop a deeper understanding of young people by asking participants:</a:t>
            </a: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What do young people value? </a:t>
            </a: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Where do young people go for help? </a:t>
            </a: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What issues are young people personally concerned about? </a:t>
            </a: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What issues do young people believe are of national importance? </a:t>
            </a:r>
          </a:p>
          <a:p>
            <a:pPr marL="171450" indent="-171450">
              <a:buFont typeface="Arial" panose="020B0604020202020204" pitchFamily="34" charset="0"/>
              <a:buChar char="•"/>
            </a:pPr>
            <a:r>
              <a:rPr lang="en-AU" sz="1200" i="0" kern="1200" baseline="0" dirty="0">
                <a:solidFill>
                  <a:schemeClr val="tx1"/>
                </a:solidFill>
                <a:effectLst/>
                <a:latin typeface="+mn-lt"/>
                <a:ea typeface="+mn-ea"/>
                <a:cs typeface="+mn-cs"/>
              </a:rPr>
              <a:t>What activities are young people involved in?</a:t>
            </a:r>
          </a:p>
          <a:p>
            <a:pPr marL="0" indent="0">
              <a:buFont typeface="Arial" panose="020B0604020202020204" pitchFamily="34" charset="0"/>
              <a:buNone/>
            </a:pPr>
            <a:endParaRPr lang="en-AU" sz="1200" i="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A recent survey of young Australians aged 15–19 years identified both their values and issues of concern.</a:t>
            </a:r>
          </a:p>
          <a:p>
            <a:r>
              <a:rPr lang="en-AU" sz="1200" b="1" kern="1200" dirty="0">
                <a:solidFill>
                  <a:schemeClr val="tx1"/>
                </a:solidFill>
                <a:effectLst/>
                <a:latin typeface="+mn-lt"/>
                <a:ea typeface="+mn-ea"/>
                <a:cs typeface="+mn-cs"/>
              </a:rPr>
              <a:t>What young people value: </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friendships</a:t>
            </a:r>
          </a:p>
          <a:p>
            <a:pPr lvl="0"/>
            <a:r>
              <a:rPr lang="en-AU" sz="1200" kern="1200" dirty="0">
                <a:solidFill>
                  <a:schemeClr val="tx1"/>
                </a:solidFill>
                <a:effectLst/>
                <a:latin typeface="+mn-lt"/>
                <a:ea typeface="+mn-ea"/>
                <a:cs typeface="+mn-cs"/>
              </a:rPr>
              <a:t>family relationships</a:t>
            </a:r>
          </a:p>
          <a:p>
            <a:pPr lvl="0"/>
            <a:r>
              <a:rPr lang="en-AU" sz="1200" kern="1200" dirty="0">
                <a:solidFill>
                  <a:schemeClr val="tx1"/>
                </a:solidFill>
                <a:effectLst/>
                <a:latin typeface="+mn-lt"/>
                <a:ea typeface="+mn-ea"/>
                <a:cs typeface="+mn-cs"/>
              </a:rPr>
              <a:t>school or study satisfaction.</a:t>
            </a:r>
          </a:p>
          <a:p>
            <a:r>
              <a:rPr lang="en-AU" sz="1200" b="1" kern="1200" dirty="0">
                <a:solidFill>
                  <a:schemeClr val="tx1"/>
                </a:solidFill>
                <a:effectLst/>
                <a:latin typeface="+mn-lt"/>
                <a:ea typeface="+mn-ea"/>
                <a:cs typeface="+mn-cs"/>
              </a:rPr>
              <a:t>Where young people go for help:</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friends</a:t>
            </a:r>
          </a:p>
          <a:p>
            <a:pPr lvl="0"/>
            <a:r>
              <a:rPr lang="en-AU" sz="1200" kern="1200" dirty="0">
                <a:solidFill>
                  <a:schemeClr val="tx1"/>
                </a:solidFill>
                <a:effectLst/>
                <a:latin typeface="+mn-lt"/>
                <a:ea typeface="+mn-ea"/>
                <a:cs typeface="+mn-cs"/>
              </a:rPr>
              <a:t>parents or guardians</a:t>
            </a:r>
          </a:p>
          <a:p>
            <a:pPr lvl="0"/>
            <a:r>
              <a:rPr lang="en-AU" sz="1200" kern="1200" dirty="0">
                <a:solidFill>
                  <a:schemeClr val="tx1"/>
                </a:solidFill>
                <a:effectLst/>
                <a:latin typeface="+mn-lt"/>
                <a:ea typeface="+mn-ea"/>
                <a:cs typeface="+mn-cs"/>
              </a:rPr>
              <a:t>relative/family friend.</a:t>
            </a:r>
          </a:p>
          <a:p>
            <a:r>
              <a:rPr lang="en-AU" sz="1200" b="1" kern="1200" dirty="0">
                <a:solidFill>
                  <a:schemeClr val="tx1"/>
                </a:solidFill>
                <a:effectLst/>
                <a:latin typeface="+mn-lt"/>
                <a:ea typeface="+mn-ea"/>
                <a:cs typeface="+mn-cs"/>
              </a:rPr>
              <a:t>Issues of personal concern:</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coping with stress</a:t>
            </a:r>
          </a:p>
          <a:p>
            <a:pPr lvl="0"/>
            <a:r>
              <a:rPr lang="en-AU" sz="1200" kern="1200" dirty="0">
                <a:solidFill>
                  <a:schemeClr val="tx1"/>
                </a:solidFill>
                <a:effectLst/>
                <a:latin typeface="+mn-lt"/>
                <a:ea typeface="+mn-ea"/>
                <a:cs typeface="+mn-cs"/>
              </a:rPr>
              <a:t>mental health</a:t>
            </a:r>
          </a:p>
          <a:p>
            <a:pPr lvl="0"/>
            <a:r>
              <a:rPr lang="en-AU" sz="1200" kern="1200" dirty="0">
                <a:solidFill>
                  <a:schemeClr val="tx1"/>
                </a:solidFill>
                <a:effectLst/>
                <a:latin typeface="+mn-lt"/>
                <a:ea typeface="+mn-ea"/>
                <a:cs typeface="+mn-cs"/>
              </a:rPr>
              <a:t>body image.</a:t>
            </a:r>
          </a:p>
          <a:p>
            <a:r>
              <a:rPr lang="en-AU" sz="1200" b="1" kern="1200" dirty="0">
                <a:solidFill>
                  <a:schemeClr val="tx1"/>
                </a:solidFill>
                <a:effectLst/>
                <a:latin typeface="+mn-lt"/>
                <a:ea typeface="+mn-ea"/>
                <a:cs typeface="+mn-cs"/>
              </a:rPr>
              <a:t>Issues of national importance:</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equity and discrimination</a:t>
            </a:r>
          </a:p>
          <a:p>
            <a:pPr lvl="0"/>
            <a:r>
              <a:rPr lang="en-AU" sz="1200" kern="1200" dirty="0">
                <a:solidFill>
                  <a:schemeClr val="tx1"/>
                </a:solidFill>
                <a:effectLst/>
                <a:latin typeface="+mn-lt"/>
                <a:ea typeface="+mn-ea"/>
                <a:cs typeface="+mn-cs"/>
              </a:rPr>
              <a:t>COVID-19</a:t>
            </a:r>
          </a:p>
          <a:p>
            <a:pPr lvl="0"/>
            <a:r>
              <a:rPr lang="en-AU" sz="1200" kern="1200" dirty="0">
                <a:solidFill>
                  <a:schemeClr val="tx1"/>
                </a:solidFill>
                <a:effectLst/>
                <a:latin typeface="+mn-lt"/>
                <a:ea typeface="+mn-ea"/>
                <a:cs typeface="+mn-cs"/>
              </a:rPr>
              <a:t>mental health.</a:t>
            </a:r>
          </a:p>
          <a:p>
            <a:r>
              <a:rPr lang="en-AU" sz="1200" b="1" kern="1200" dirty="0">
                <a:solidFill>
                  <a:schemeClr val="tx1"/>
                </a:solidFill>
                <a:effectLst/>
                <a:latin typeface="+mn-lt"/>
                <a:ea typeface="+mn-ea"/>
                <a:cs typeface="+mn-cs"/>
              </a:rPr>
              <a:t>Activities young people are involved in:</a:t>
            </a:r>
            <a:endParaRPr lang="en-AU"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sports (as a participant)</a:t>
            </a:r>
          </a:p>
          <a:p>
            <a:pPr lvl="0"/>
            <a:r>
              <a:rPr lang="en-AU" sz="1200" kern="1200" dirty="0">
                <a:solidFill>
                  <a:schemeClr val="tx1"/>
                </a:solidFill>
                <a:effectLst/>
                <a:latin typeface="+mn-lt"/>
                <a:ea typeface="+mn-ea"/>
                <a:cs typeface="+mn-cs"/>
              </a:rPr>
              <a:t>sports (as a spectator) </a:t>
            </a:r>
          </a:p>
          <a:p>
            <a:pPr lvl="0"/>
            <a:r>
              <a:rPr lang="en-AU" sz="1200" kern="1200" dirty="0">
                <a:solidFill>
                  <a:schemeClr val="tx1"/>
                </a:solidFill>
                <a:effectLst/>
                <a:latin typeface="+mn-lt"/>
                <a:ea typeface="+mn-ea"/>
                <a:cs typeface="+mn-cs"/>
              </a:rPr>
              <a:t>arts/cultural/music activities.</a:t>
            </a:r>
          </a:p>
          <a:p>
            <a:endParaRPr lang="en-AU" sz="1200"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a:p>
            <a:endParaRPr lang="en-AU"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FD428-17D4-254E-A26C-AC8E9DB7BCF9}" type="slidenum">
              <a:rPr lang="en-US" smtClean="0"/>
              <a:t>13</a:t>
            </a:fld>
            <a:endParaRPr lang="en-US"/>
          </a:p>
        </p:txBody>
      </p:sp>
    </p:spTree>
    <p:extLst>
      <p:ext uri="{BB962C8B-B14F-4D97-AF65-F5344CB8AC3E}">
        <p14:creationId xmlns:p14="http://schemas.microsoft.com/office/powerpoint/2010/main" val="489334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Roles and responsibilities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Outline the roles of mentors and mentees. Provide the Mentor Role Description.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LDATs can generate discussion to explore the role of mentors by asking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What</a:t>
            </a:r>
            <a:r>
              <a:rPr lang="en-AU" sz="1200" kern="1200" baseline="0" dirty="0">
                <a:solidFill>
                  <a:schemeClr val="tx1"/>
                </a:solidFill>
                <a:effectLst/>
                <a:latin typeface="+mn-lt"/>
                <a:ea typeface="+mn-ea"/>
                <a:cs typeface="+mn-cs"/>
              </a:rPr>
              <a:t> are the key roles and responsibilities of mentors? </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Additional points to share: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All mentors and mentees are expected to be:</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committed to make the relationship constructive and respectful</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sensitive to the needs of each other</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flexible with time management</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focussed on goals that build the skills of the mentee and draw on the expertise of the mentor</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confidential in all aspects of the relationship</a:t>
            </a:r>
          </a:p>
          <a:p>
            <a:pPr marL="628650" lvl="1" indent="-171450">
              <a:buFont typeface="Arial" panose="020B0604020202020204" pitchFamily="34" charset="0"/>
              <a:buChar char="•"/>
            </a:pPr>
            <a:r>
              <a:rPr lang="en-AU" sz="1200" kern="1200" dirty="0">
                <a:solidFill>
                  <a:schemeClr val="tx1"/>
                </a:solidFill>
                <a:effectLst/>
                <a:latin typeface="+mn-lt"/>
                <a:ea typeface="+mn-ea"/>
                <a:cs typeface="+mn-cs"/>
              </a:rPr>
              <a:t>honest about the impact of the program.</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Any relevant</a:t>
            </a:r>
            <a:r>
              <a:rPr lang="en-AU" sz="1200" kern="1200" baseline="0" dirty="0">
                <a:solidFill>
                  <a:schemeClr val="tx1"/>
                </a:solidFill>
                <a:effectLst/>
                <a:latin typeface="+mn-lt"/>
                <a:ea typeface="+mn-ea"/>
                <a:cs typeface="+mn-cs"/>
              </a:rPr>
              <a:t> program eligibility criteria as determined by the LDAT.</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5"/>
          </p:nvPr>
        </p:nvSpPr>
        <p:spPr/>
        <p:txBody>
          <a:bodyPr/>
          <a:lstStyle/>
          <a:p>
            <a:fld id="{30FFD428-17D4-254E-A26C-AC8E9DB7BCF9}" type="slidenum">
              <a:rPr lang="en-US" smtClean="0"/>
              <a:t>14</a:t>
            </a:fld>
            <a:endParaRPr lang="en-US"/>
          </a:p>
        </p:txBody>
      </p:sp>
    </p:spTree>
    <p:extLst>
      <p:ext uri="{BB962C8B-B14F-4D97-AF65-F5344CB8AC3E}">
        <p14:creationId xmlns:p14="http://schemas.microsoft.com/office/powerpoint/2010/main" val="3117256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Roles and responsibilities</a:t>
            </a:r>
            <a:r>
              <a:rPr lang="en-AU" b="1" baseline="0" dirty="0"/>
              <a:t> </a:t>
            </a:r>
            <a:endParaRPr lang="en-AU" b="1"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Discuss</a:t>
            </a:r>
            <a:r>
              <a:rPr lang="en-AU" sz="1200" kern="1200" baseline="0" dirty="0">
                <a:solidFill>
                  <a:schemeClr val="tx1"/>
                </a:solidFill>
                <a:effectLst/>
                <a:latin typeface="+mn-lt"/>
                <a:ea typeface="+mn-ea"/>
                <a:cs typeface="+mn-cs"/>
              </a:rPr>
              <a:t> t</a:t>
            </a:r>
            <a:r>
              <a:rPr lang="en-AU" sz="1200" kern="1200" dirty="0">
                <a:solidFill>
                  <a:schemeClr val="tx1"/>
                </a:solidFill>
                <a:effectLst/>
                <a:latin typeface="+mn-lt"/>
                <a:ea typeface="+mn-ea"/>
                <a:cs typeface="+mn-cs"/>
              </a:rPr>
              <a:t>he Code of Conduct for mentors initially, and explore the expectations and boundaries of the mentoring relationship.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LDATs can generate discussion to explore expectations and boundaries by asking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What</a:t>
            </a:r>
            <a:r>
              <a:rPr lang="en-AU" sz="1200" kern="1200" baseline="0" dirty="0">
                <a:solidFill>
                  <a:schemeClr val="tx1"/>
                </a:solidFill>
                <a:effectLst/>
                <a:latin typeface="+mn-lt"/>
                <a:ea typeface="+mn-ea"/>
                <a:cs typeface="+mn-cs"/>
              </a:rPr>
              <a:t> are the key roles and responsibilities of mentors?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baseline="0" dirty="0">
                <a:solidFill>
                  <a:schemeClr val="tx1"/>
                </a:solidFill>
                <a:effectLst/>
                <a:latin typeface="+mn-lt"/>
                <a:ea typeface="+mn-ea"/>
                <a:cs typeface="+mn-cs"/>
              </a:rPr>
              <a:t>What are some of the things that mentors must do/must not do?</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30FFD428-17D4-254E-A26C-AC8E9DB7BCF9}" type="slidenum">
              <a:rPr lang="en-US" smtClean="0"/>
              <a:t>15</a:t>
            </a:fld>
            <a:endParaRPr lang="en-US"/>
          </a:p>
        </p:txBody>
      </p:sp>
    </p:spTree>
    <p:extLst>
      <p:ext uri="{BB962C8B-B14F-4D97-AF65-F5344CB8AC3E}">
        <p14:creationId xmlns:p14="http://schemas.microsoft.com/office/powerpoint/2010/main" val="2638416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Roles and responsibilities</a:t>
            </a:r>
            <a:r>
              <a:rPr lang="en-AU" b="1" baseline="0" dirty="0"/>
              <a:t> </a:t>
            </a:r>
            <a:endParaRPr lang="en-AU" b="1" dirty="0"/>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LDATs should provide mentors with a printed copy of the relevant Policies and Procedures (see list on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Ask mentors to read each </a:t>
            </a:r>
            <a:r>
              <a:rPr lang="en-AU" sz="1200" kern="1200" baseline="0" dirty="0">
                <a:solidFill>
                  <a:schemeClr val="tx1"/>
                </a:solidFill>
                <a:effectLst/>
                <a:latin typeface="+mn-lt"/>
                <a:ea typeface="+mn-ea"/>
                <a:cs typeface="+mn-cs"/>
              </a:rPr>
              <a:t>policy and procedure, and </a:t>
            </a:r>
            <a:r>
              <a:rPr lang="en-AU" sz="1200" i="0" kern="1200" baseline="0" dirty="0">
                <a:solidFill>
                  <a:schemeClr val="tx1"/>
                </a:solidFill>
                <a:effectLst/>
                <a:latin typeface="+mn-lt"/>
                <a:ea typeface="+mn-ea"/>
                <a:cs typeface="+mn-cs"/>
              </a:rPr>
              <a:t>generate discussion by asking: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baseline="0" dirty="0">
                <a:solidFill>
                  <a:schemeClr val="tx1"/>
                </a:solidFill>
                <a:effectLst/>
                <a:latin typeface="+mn-lt"/>
                <a:ea typeface="+mn-ea"/>
                <a:cs typeface="+mn-cs"/>
              </a:rPr>
              <a:t>What are the key points in each of the policies and procedures?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baseline="0" dirty="0">
                <a:solidFill>
                  <a:schemeClr val="tx1"/>
                </a:solidFill>
                <a:effectLst/>
                <a:latin typeface="+mn-lt"/>
                <a:ea typeface="+mn-ea"/>
                <a:cs typeface="+mn-cs"/>
              </a:rPr>
              <a:t>Is there anything surprising? Unclear? Missing?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Are the policies and procedures consistent with your</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expectations, and your</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understanding of the boundaries of the mentoring relationship?</a:t>
            </a:r>
            <a:r>
              <a:rPr lang="en-AU" sz="1200" kern="1200" baseline="0" dirty="0">
                <a:solidFill>
                  <a:schemeClr val="tx1"/>
                </a:solidFill>
                <a:effectLst/>
                <a:latin typeface="+mn-lt"/>
                <a:ea typeface="+mn-ea"/>
                <a:cs typeface="+mn-cs"/>
              </a:rPr>
              <a:t> </a:t>
            </a:r>
            <a:endParaRPr lang="en-AU" sz="1200" i="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Mentors may work in pairs, small groups, or a large group. LDATs may wish to note the key discussion points on a whiteboard or butcher’s paper.</a:t>
            </a: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FD428-17D4-254E-A26C-AC8E9DB7BCF9}" type="slidenum">
              <a:rPr lang="en-US" smtClean="0"/>
              <a:t>16</a:t>
            </a:fld>
            <a:endParaRPr lang="en-US"/>
          </a:p>
        </p:txBody>
      </p:sp>
    </p:spTree>
    <p:extLst>
      <p:ext uri="{BB962C8B-B14F-4D97-AF65-F5344CB8AC3E}">
        <p14:creationId xmlns:p14="http://schemas.microsoft.com/office/powerpoint/2010/main" val="47410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Communication and relationships</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LDATs to</a:t>
            </a:r>
            <a:r>
              <a:rPr lang="en-AU" sz="1200" kern="1200" baseline="0" dirty="0">
                <a:solidFill>
                  <a:schemeClr val="tx1"/>
                </a:solidFill>
                <a:effectLst/>
                <a:latin typeface="+mn-lt"/>
                <a:ea typeface="+mn-ea"/>
                <a:cs typeface="+mn-cs"/>
              </a:rPr>
              <a:t> facilitate a discussion about the importance of e</a:t>
            </a:r>
            <a:r>
              <a:rPr lang="en-AU" sz="1200" kern="1200" dirty="0">
                <a:solidFill>
                  <a:schemeClr val="tx1"/>
                </a:solidFill>
                <a:effectLst/>
                <a:latin typeface="+mn-lt"/>
                <a:ea typeface="+mn-ea"/>
                <a:cs typeface="+mn-cs"/>
              </a:rPr>
              <a:t>ffective communication during the mentor/mentee relationship cycle. P</a:t>
            </a:r>
            <a:r>
              <a:rPr lang="en-AU" sz="1200" kern="1200" baseline="0" dirty="0">
                <a:solidFill>
                  <a:schemeClr val="tx1"/>
                </a:solidFill>
                <a:effectLst/>
                <a:latin typeface="+mn-lt"/>
                <a:ea typeface="+mn-ea"/>
                <a:cs typeface="+mn-cs"/>
              </a:rPr>
              <a:t>rovide handout: Communication strategies (available as a downloadable resource in module or in the Orientation section of the module) and a</a:t>
            </a:r>
            <a:r>
              <a:rPr lang="en-AU" sz="1200" kern="1200" dirty="0">
                <a:solidFill>
                  <a:schemeClr val="tx1"/>
                </a:solidFill>
                <a:effectLst/>
                <a:latin typeface="+mn-lt"/>
                <a:ea typeface="+mn-ea"/>
                <a:cs typeface="+mn-cs"/>
              </a:rPr>
              <a:t>sk participants: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What is occurring at each stage of a typical mentoring relationship? (Stages 1 through 4)</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What practical communication strategies</a:t>
            </a:r>
            <a:r>
              <a:rPr lang="en-AU" sz="1200" kern="1200" baseline="0" dirty="0">
                <a:solidFill>
                  <a:schemeClr val="tx1"/>
                </a:solidFill>
                <a:effectLst/>
                <a:latin typeface="+mn-lt"/>
                <a:ea typeface="+mn-ea"/>
                <a:cs typeface="+mn-cs"/>
              </a:rPr>
              <a:t> or tips may </a:t>
            </a:r>
            <a:r>
              <a:rPr lang="en-AU" sz="1200" kern="1200" dirty="0">
                <a:solidFill>
                  <a:schemeClr val="tx1"/>
                </a:solidFill>
                <a:effectLst/>
                <a:latin typeface="+mn-lt"/>
                <a:ea typeface="+mn-ea"/>
                <a:cs typeface="+mn-cs"/>
              </a:rPr>
              <a:t>help to build trust and overcome difficulties? How may the</a:t>
            </a:r>
            <a:r>
              <a:rPr lang="en-AU" sz="1200" kern="1200" baseline="0" dirty="0">
                <a:solidFill>
                  <a:schemeClr val="tx1"/>
                </a:solidFill>
                <a:effectLst/>
                <a:latin typeface="+mn-lt"/>
                <a:ea typeface="+mn-ea"/>
                <a:cs typeface="+mn-cs"/>
              </a:rPr>
              <a:t> strategies used differ, depending on the stage of the </a:t>
            </a:r>
            <a:r>
              <a:rPr lang="en-AU" sz="1200" kern="1200" dirty="0">
                <a:solidFill>
                  <a:schemeClr val="tx1"/>
                </a:solidFill>
                <a:effectLst/>
                <a:latin typeface="+mn-lt"/>
                <a:ea typeface="+mn-ea"/>
                <a:cs typeface="+mn-cs"/>
              </a:rPr>
              <a:t>mentoring relationship?</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Mentors may work in pairs, small groups, or a large group. LDATs may wish to note the key discussion points on a whiteboard or butcher’s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FD428-17D4-254E-A26C-AC8E9DB7BCF9}" type="slidenum">
              <a:rPr lang="en-US" smtClean="0"/>
              <a:t>17</a:t>
            </a:fld>
            <a:endParaRPr lang="en-US"/>
          </a:p>
        </p:txBody>
      </p:sp>
    </p:spTree>
    <p:extLst>
      <p:ext uri="{BB962C8B-B14F-4D97-AF65-F5344CB8AC3E}">
        <p14:creationId xmlns:p14="http://schemas.microsoft.com/office/powerpoint/2010/main" val="3906339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Communication and relationships</a:t>
            </a:r>
          </a:p>
          <a:p>
            <a:endParaRPr lang="en-AU" dirty="0"/>
          </a:p>
          <a:p>
            <a:r>
              <a:rPr lang="en-AU" b="0" dirty="0"/>
              <a:t>Click on the play button on the embedded video (this will play from </a:t>
            </a:r>
            <a:r>
              <a:rPr lang="en-AU" b="0" dirty="0" err="1"/>
              <a:t>Youtube</a:t>
            </a:r>
            <a:r>
              <a:rPr lang="en-AU" b="0" dirty="0"/>
              <a:t> so you will need an internet connection).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After viewing the video</a:t>
            </a:r>
            <a:r>
              <a:rPr lang="en-AU" sz="1200" kern="1200" baseline="0" dirty="0">
                <a:solidFill>
                  <a:schemeClr val="tx1"/>
                </a:solidFill>
                <a:effectLst/>
                <a:latin typeface="+mn-lt"/>
                <a:ea typeface="+mn-ea"/>
                <a:cs typeface="+mn-cs"/>
              </a:rPr>
              <a:t>, </a:t>
            </a:r>
            <a:r>
              <a:rPr lang="en-AU" sz="1200" i="0" kern="1200" baseline="0" dirty="0">
                <a:solidFill>
                  <a:schemeClr val="tx1"/>
                </a:solidFill>
                <a:effectLst/>
                <a:latin typeface="+mn-lt"/>
                <a:ea typeface="+mn-ea"/>
                <a:cs typeface="+mn-cs"/>
              </a:rPr>
              <a:t>use the “Real Life Situations Mentors Face” scenario cards to generate discussion and build skills around communication and relationships. LDATs may wish to 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baseline="0" dirty="0">
                <a:solidFill>
                  <a:schemeClr val="tx1"/>
                </a:solidFill>
                <a:effectLst/>
                <a:latin typeface="+mn-lt"/>
                <a:ea typeface="+mn-ea"/>
                <a:cs typeface="+mn-cs"/>
              </a:rPr>
              <a:t>What other scenarios may you face, and how would you respond? Does your response align with the mentoring program policies and procedures?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Mentors may work through the scenario cards in pairs, small groups, or a large group. LDATs may wish to note the key discussion points on a whiteboard or butcher’s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Following the scenario card activity, provide your participants with the Real life situations fact sheet.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FD428-17D4-254E-A26C-AC8E9DB7BCF9}" type="slidenum">
              <a:rPr lang="en-US" smtClean="0"/>
              <a:t>18</a:t>
            </a:fld>
            <a:endParaRPr lang="en-US"/>
          </a:p>
        </p:txBody>
      </p:sp>
    </p:spTree>
    <p:extLst>
      <p:ext uri="{BB962C8B-B14F-4D97-AF65-F5344CB8AC3E}">
        <p14:creationId xmlns:p14="http://schemas.microsoft.com/office/powerpoint/2010/main" val="42585533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Communication and relationships</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b="0" dirty="0"/>
              <a:t>Communication and limit setting skills fact sheet </a:t>
            </a:r>
            <a:r>
              <a:rPr lang="en-AU" sz="1200" kern="1200" dirty="0">
                <a:solidFill>
                  <a:schemeClr val="tx1"/>
                </a:solidFill>
                <a:effectLst/>
                <a:latin typeface="+mn-lt"/>
                <a:ea typeface="+mn-ea"/>
                <a:cs typeface="+mn-cs"/>
              </a:rPr>
              <a:t>- available as a downloadable resource for you to provide to your participants.</a:t>
            </a:r>
            <a:r>
              <a:rPr lang="en-AU" b="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LDATs to</a:t>
            </a:r>
            <a:r>
              <a:rPr lang="en-AU" sz="1200" kern="1200" baseline="0" dirty="0">
                <a:solidFill>
                  <a:schemeClr val="tx1"/>
                </a:solidFill>
                <a:effectLst/>
                <a:latin typeface="+mn-lt"/>
                <a:ea typeface="+mn-ea"/>
                <a:cs typeface="+mn-cs"/>
              </a:rPr>
              <a:t> review fact sheet with participants, and </a:t>
            </a:r>
            <a:r>
              <a:rPr lang="en-AU" sz="1200" i="0" kern="1200" baseline="0" dirty="0">
                <a:solidFill>
                  <a:schemeClr val="tx1"/>
                </a:solidFill>
                <a:effectLst/>
                <a:latin typeface="+mn-lt"/>
                <a:ea typeface="+mn-ea"/>
                <a:cs typeface="+mn-cs"/>
              </a:rPr>
              <a:t>use “Communication and Limit Setting” scenario cards to generate discussion and build skills around communication and limit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Mentors may work through the scenario cards in pairs, small groups, or a large group. LDATs may wish to note the key discussion points on a whiteboard or butcher’s paper.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LDATs may wish to refer to handout: </a:t>
            </a:r>
            <a:r>
              <a:rPr lang="en-AU" sz="1200" i="1" kern="1200" dirty="0">
                <a:solidFill>
                  <a:schemeClr val="tx1"/>
                </a:solidFill>
                <a:effectLst/>
                <a:latin typeface="+mn-lt"/>
                <a:ea typeface="+mn-ea"/>
                <a:cs typeface="+mn-cs"/>
              </a:rPr>
              <a:t>The “do’s and don’ts” of building effective mentoring relationships, </a:t>
            </a:r>
            <a:r>
              <a:rPr lang="en-AU" sz="1200" i="0" kern="1200" dirty="0">
                <a:solidFill>
                  <a:schemeClr val="tx1"/>
                </a:solidFill>
                <a:effectLst/>
                <a:latin typeface="+mn-lt"/>
                <a:ea typeface="+mn-ea"/>
                <a:cs typeface="+mn-cs"/>
              </a:rPr>
              <a:t>and</a:t>
            </a:r>
            <a:r>
              <a:rPr lang="en-AU" sz="1200" i="0" kern="1200" baseline="0" dirty="0">
                <a:solidFill>
                  <a:schemeClr val="tx1"/>
                </a:solidFill>
                <a:effectLst/>
                <a:latin typeface="+mn-lt"/>
                <a:ea typeface="+mn-ea"/>
                <a:cs typeface="+mn-cs"/>
              </a:rPr>
              <a:t> ask: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baseline="0" dirty="0">
                <a:solidFill>
                  <a:schemeClr val="tx1"/>
                </a:solidFill>
                <a:effectLst/>
                <a:latin typeface="+mn-lt"/>
                <a:ea typeface="+mn-ea"/>
                <a:cs typeface="+mn-cs"/>
              </a:rPr>
              <a:t>What do effective mentors do?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baseline="0" dirty="0">
                <a:solidFill>
                  <a:schemeClr val="tx1"/>
                </a:solidFill>
                <a:effectLst/>
                <a:latin typeface="+mn-lt"/>
                <a:ea typeface="+mn-ea"/>
                <a:cs typeface="+mn-cs"/>
              </a:rPr>
              <a:t>What do less effective mentors do?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FD428-17D4-254E-A26C-AC8E9DB7BCF9}" type="slidenum">
              <a:rPr lang="en-US" smtClean="0"/>
              <a:t>19</a:t>
            </a:fld>
            <a:endParaRPr lang="en-US"/>
          </a:p>
        </p:txBody>
      </p:sp>
    </p:spTree>
    <p:extLst>
      <p:ext uri="{BB962C8B-B14F-4D97-AF65-F5344CB8AC3E}">
        <p14:creationId xmlns:p14="http://schemas.microsoft.com/office/powerpoint/2010/main" val="3801448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Only Traditional Owners/Custodians of the land on which the event takes place can deliver a Welcome to Country. If a Traditional Owner is not available to do a Welcome to Country, an Acknowledgement of Country can be delivered instead. There are 3 types</a:t>
            </a:r>
            <a:r>
              <a:rPr lang="en-AU" sz="1200" b="0" i="0" kern="1200" baseline="0" dirty="0">
                <a:solidFill>
                  <a:schemeClr val="tx1"/>
                </a:solidFill>
                <a:effectLst/>
                <a:latin typeface="+mn-lt"/>
                <a:ea typeface="+mn-ea"/>
                <a:cs typeface="+mn-cs"/>
              </a:rPr>
              <a:t> of </a:t>
            </a:r>
            <a:r>
              <a:rPr lang="en-AU" sz="1200" b="0" i="0" kern="1200" dirty="0">
                <a:solidFill>
                  <a:schemeClr val="tx1"/>
                </a:solidFill>
                <a:effectLst/>
                <a:latin typeface="+mn-lt"/>
                <a:ea typeface="+mn-ea"/>
                <a:cs typeface="+mn-cs"/>
              </a:rPr>
              <a:t>Acknowledgement</a:t>
            </a:r>
            <a:r>
              <a:rPr lang="en-AU" sz="1200" b="0" i="0" kern="1200" baseline="0" dirty="0">
                <a:solidFill>
                  <a:schemeClr val="tx1"/>
                </a:solidFill>
                <a:effectLst/>
                <a:latin typeface="+mn-lt"/>
                <a:ea typeface="+mn-ea"/>
                <a:cs typeface="+mn-cs"/>
              </a:rPr>
              <a:t> of Country: generic, specific and general. </a:t>
            </a:r>
          </a:p>
          <a:p>
            <a:endParaRPr lang="en-AU" sz="1200" b="0" i="0" kern="1200" dirty="0">
              <a:solidFill>
                <a:schemeClr val="tx1"/>
              </a:solidFill>
              <a:effectLst/>
              <a:latin typeface="+mn-lt"/>
              <a:ea typeface="+mn-ea"/>
              <a:cs typeface="+mn-cs"/>
            </a:endParaRPr>
          </a:p>
          <a:p>
            <a:r>
              <a:rPr lang="en-AU" sz="1200" b="0" i="0" kern="1200" baseline="0" dirty="0">
                <a:solidFill>
                  <a:schemeClr val="tx1"/>
                </a:solidFill>
                <a:effectLst/>
                <a:latin typeface="+mn-lt"/>
                <a:ea typeface="+mn-ea"/>
                <a:cs typeface="+mn-cs"/>
              </a:rPr>
              <a:t>Th</a:t>
            </a:r>
            <a:r>
              <a:rPr lang="en-AU" sz="1200" b="0" i="0" kern="1200" dirty="0">
                <a:solidFill>
                  <a:schemeClr val="tx1"/>
                </a:solidFill>
                <a:effectLst/>
                <a:latin typeface="+mn-lt"/>
                <a:ea typeface="+mn-ea"/>
                <a:cs typeface="+mn-cs"/>
              </a:rPr>
              <a:t>is slide provides a </a:t>
            </a:r>
            <a:r>
              <a:rPr lang="en-AU" sz="1200" b="1" i="0" kern="1200" dirty="0">
                <a:solidFill>
                  <a:schemeClr val="tx1"/>
                </a:solidFill>
                <a:effectLst/>
                <a:latin typeface="+mn-lt"/>
                <a:ea typeface="+mn-ea"/>
                <a:cs typeface="+mn-cs"/>
              </a:rPr>
              <a:t>specific</a:t>
            </a:r>
            <a:r>
              <a:rPr lang="en-AU" sz="1200" b="0" i="0" kern="1200" dirty="0">
                <a:solidFill>
                  <a:schemeClr val="tx1"/>
                </a:solidFill>
                <a:effectLst/>
                <a:latin typeface="+mn-lt"/>
                <a:ea typeface="+mn-ea"/>
                <a:cs typeface="+mn-cs"/>
              </a:rPr>
              <a:t> </a:t>
            </a:r>
            <a:r>
              <a:rPr lang="en-AU" sz="1200" b="1" i="0" kern="1200" dirty="0">
                <a:solidFill>
                  <a:schemeClr val="tx1"/>
                </a:solidFill>
                <a:effectLst/>
                <a:latin typeface="+mn-lt"/>
                <a:ea typeface="+mn-ea"/>
                <a:cs typeface="+mn-cs"/>
              </a:rPr>
              <a:t>Acknowledgement</a:t>
            </a:r>
            <a:r>
              <a:rPr lang="en-AU" sz="1200" b="1" i="0" kern="1200" baseline="0" dirty="0">
                <a:solidFill>
                  <a:schemeClr val="tx1"/>
                </a:solidFill>
                <a:effectLst/>
                <a:latin typeface="+mn-lt"/>
                <a:ea typeface="+mn-ea"/>
                <a:cs typeface="+mn-cs"/>
              </a:rPr>
              <a:t> of Country </a:t>
            </a:r>
            <a:r>
              <a:rPr lang="en-AU" sz="1200" b="0" i="0" kern="1200" dirty="0">
                <a:solidFill>
                  <a:schemeClr val="tx1"/>
                </a:solidFill>
                <a:effectLst/>
                <a:latin typeface="+mn-lt"/>
                <a:ea typeface="+mn-ea"/>
                <a:cs typeface="+mn-cs"/>
              </a:rPr>
              <a:t>that can be used where there are no disputes and you know the name of the people on whose land you are gathered. LDATs</a:t>
            </a:r>
            <a:r>
              <a:rPr lang="en-AU" sz="1200" b="0" i="0" kern="1200" baseline="0" dirty="0">
                <a:solidFill>
                  <a:schemeClr val="tx1"/>
                </a:solidFill>
                <a:effectLst/>
                <a:latin typeface="+mn-lt"/>
                <a:ea typeface="+mn-ea"/>
                <a:cs typeface="+mn-cs"/>
              </a:rPr>
              <a:t> need to insert the name of the Traditional </a:t>
            </a:r>
            <a:r>
              <a:rPr lang="en-AU" sz="1200" b="0" i="0" kern="1200" dirty="0">
                <a:solidFill>
                  <a:schemeClr val="tx1"/>
                </a:solidFill>
                <a:effectLst/>
                <a:latin typeface="+mn-lt"/>
                <a:ea typeface="+mn-ea"/>
                <a:cs typeface="+mn-cs"/>
              </a:rPr>
              <a:t>Owners/Custodians </a:t>
            </a:r>
            <a:r>
              <a:rPr lang="en-AU" sz="1200" b="0" i="0" kern="1200" baseline="0" dirty="0">
                <a:solidFill>
                  <a:schemeClr val="tx1"/>
                </a:solidFill>
                <a:effectLst/>
                <a:latin typeface="+mn-lt"/>
                <a:ea typeface="+mn-ea"/>
                <a:cs typeface="+mn-cs"/>
              </a:rPr>
              <a:t>of the land on which they gather/meet for the mentoring program orientation session.</a:t>
            </a:r>
            <a:endParaRPr lang="en-AU" sz="1200" b="0" i="0" kern="1200" dirty="0">
              <a:solidFill>
                <a:schemeClr val="tx1"/>
              </a:solidFill>
              <a:effectLst/>
              <a:latin typeface="+mn-lt"/>
              <a:ea typeface="+mn-ea"/>
              <a:cs typeface="+mn-cs"/>
            </a:endParaRPr>
          </a:p>
          <a:p>
            <a:endParaRPr lang="en-AU" sz="1200" b="0" i="0" kern="1200" dirty="0">
              <a:solidFill>
                <a:schemeClr val="tx1"/>
              </a:solidFill>
              <a:effectLst/>
              <a:latin typeface="+mn-lt"/>
              <a:ea typeface="+mn-ea"/>
              <a:cs typeface="+mn-cs"/>
            </a:endParaRPr>
          </a:p>
          <a:p>
            <a:r>
              <a:rPr lang="en-AU" sz="1200" b="0" i="0" kern="1200" baseline="0" dirty="0">
                <a:solidFill>
                  <a:schemeClr val="tx1"/>
                </a:solidFill>
                <a:effectLst/>
                <a:latin typeface="+mn-lt"/>
                <a:ea typeface="+mn-ea"/>
                <a:cs typeface="+mn-cs"/>
              </a:rPr>
              <a:t>LDATs may wish to adapt this slide to deliver a </a:t>
            </a:r>
            <a:r>
              <a:rPr lang="en-AU" sz="1200" b="0" i="0" kern="1200" dirty="0">
                <a:solidFill>
                  <a:schemeClr val="tx1"/>
                </a:solidFill>
                <a:effectLst/>
                <a:latin typeface="+mn-lt"/>
                <a:ea typeface="+mn-ea"/>
                <a:cs typeface="+mn-cs"/>
              </a:rPr>
              <a:t>Welcome to Country, or </a:t>
            </a:r>
            <a:r>
              <a:rPr lang="en-AU" sz="1200" b="0" i="0" kern="1200" baseline="0" dirty="0">
                <a:solidFill>
                  <a:schemeClr val="tx1"/>
                </a:solidFill>
                <a:effectLst/>
                <a:latin typeface="+mn-lt"/>
                <a:ea typeface="+mn-ea"/>
                <a:cs typeface="+mn-cs"/>
              </a:rPr>
              <a:t>an </a:t>
            </a:r>
            <a:r>
              <a:rPr lang="en-AU" sz="1200" b="0" i="0" kern="1200" dirty="0">
                <a:solidFill>
                  <a:schemeClr val="tx1"/>
                </a:solidFill>
                <a:effectLst/>
                <a:latin typeface="+mn-lt"/>
                <a:ea typeface="+mn-ea"/>
                <a:cs typeface="+mn-cs"/>
              </a:rPr>
              <a:t>Acknowledgement</a:t>
            </a:r>
            <a:r>
              <a:rPr lang="en-AU" sz="1200" b="0" i="0" kern="1200" baseline="0" dirty="0">
                <a:solidFill>
                  <a:schemeClr val="tx1"/>
                </a:solidFill>
                <a:effectLst/>
                <a:latin typeface="+mn-lt"/>
                <a:ea typeface="+mn-ea"/>
                <a:cs typeface="+mn-cs"/>
              </a:rPr>
              <a:t> of Country using the wording of their own organisation.</a:t>
            </a:r>
          </a:p>
          <a:p>
            <a:r>
              <a:rPr lang="en-AU" sz="1200" b="0" i="0" kern="1200" baseline="0" dirty="0">
                <a:solidFill>
                  <a:schemeClr val="tx1"/>
                </a:solidFill>
                <a:effectLst/>
                <a:latin typeface="+mn-lt"/>
                <a:ea typeface="+mn-ea"/>
                <a:cs typeface="+mn-cs"/>
              </a:rPr>
              <a:t> </a:t>
            </a:r>
          </a:p>
          <a:p>
            <a:r>
              <a:rPr lang="en-AU" sz="1200" b="0" i="0" kern="1200" dirty="0">
                <a:solidFill>
                  <a:schemeClr val="tx1"/>
                </a:solidFill>
                <a:effectLst/>
                <a:latin typeface="+mn-lt"/>
                <a:ea typeface="+mn-ea"/>
                <a:cs typeface="+mn-cs"/>
              </a:rPr>
              <a:t>For more information visit:</a:t>
            </a:r>
            <a:r>
              <a:rPr lang="en-AU" sz="1200" b="0" i="0" kern="1200" baseline="0" dirty="0">
                <a:solidFill>
                  <a:schemeClr val="tx1"/>
                </a:solidFill>
                <a:effectLst/>
                <a:latin typeface="+mn-lt"/>
                <a:ea typeface="+mn-ea"/>
                <a:cs typeface="+mn-cs"/>
              </a:rPr>
              <a:t> www.indigenous.gov.au/contact-us/welcome_acknowledgement-country</a:t>
            </a:r>
          </a:p>
          <a:p>
            <a:endParaRPr lang="en-AU" b="0" dirty="0"/>
          </a:p>
        </p:txBody>
      </p:sp>
      <p:sp>
        <p:nvSpPr>
          <p:cNvPr id="4" name="Slide Number Placeholder 3"/>
          <p:cNvSpPr>
            <a:spLocks noGrp="1"/>
          </p:cNvSpPr>
          <p:nvPr>
            <p:ph type="sldNum" sz="quarter" idx="10"/>
          </p:nvPr>
        </p:nvSpPr>
        <p:spPr/>
        <p:txBody>
          <a:bodyPr/>
          <a:lstStyle/>
          <a:p>
            <a:fld id="{30FFD428-17D4-254E-A26C-AC8E9DB7BCF9}" type="slidenum">
              <a:rPr lang="en-US" smtClean="0"/>
              <a:t>2</a:t>
            </a:fld>
            <a:endParaRPr lang="en-US"/>
          </a:p>
        </p:txBody>
      </p:sp>
    </p:spTree>
    <p:extLst>
      <p:ext uri="{BB962C8B-B14F-4D97-AF65-F5344CB8AC3E}">
        <p14:creationId xmlns:p14="http://schemas.microsoft.com/office/powerpoint/2010/main" val="4148829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1" dirty="0"/>
              <a:t>Working with different groups and cultures</a:t>
            </a:r>
            <a:endParaRPr lang="en-US" sz="1200" b="1" dirty="0">
              <a:solidFill>
                <a:srgbClr val="E8304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LDATs to</a:t>
            </a:r>
            <a:r>
              <a:rPr lang="en-AU" sz="1200" kern="1200" baseline="0" dirty="0">
                <a:solidFill>
                  <a:schemeClr val="tx1"/>
                </a:solidFill>
                <a:effectLst/>
                <a:latin typeface="+mn-lt"/>
                <a:ea typeface="+mn-ea"/>
                <a:cs typeface="+mn-cs"/>
              </a:rPr>
              <a:t> review cultural awareness fact sheet with participants and </a:t>
            </a:r>
            <a:r>
              <a:rPr lang="en-AU" sz="1200" i="0" kern="1200" baseline="0" dirty="0">
                <a:solidFill>
                  <a:schemeClr val="tx1"/>
                </a:solidFill>
                <a:effectLst/>
                <a:latin typeface="+mn-lt"/>
                <a:ea typeface="+mn-ea"/>
                <a:cs typeface="+mn-cs"/>
              </a:rPr>
              <a:t>generate discussion around culturally appropriate practices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 available as a downloadable resource for you to provide to your participants.</a:t>
            </a:r>
            <a:r>
              <a:rPr lang="en-AU" b="0" dirty="0"/>
              <a:t> </a:t>
            </a:r>
            <a:endParaRPr lang="en-AU"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baseline="0" dirty="0">
              <a:solidFill>
                <a:schemeClr val="tx1"/>
              </a:solidFill>
              <a:effectLst/>
              <a:latin typeface="+mn-lt"/>
              <a:ea typeface="+mn-ea"/>
              <a:cs typeface="+mn-cs"/>
            </a:endParaRPr>
          </a:p>
          <a:p>
            <a:r>
              <a:rPr lang="en-AU" sz="1200" i="0" kern="1200" baseline="0" dirty="0">
                <a:solidFill>
                  <a:schemeClr val="tx1"/>
                </a:solidFill>
                <a:effectLst/>
                <a:latin typeface="+mn-lt"/>
                <a:ea typeface="+mn-ea"/>
                <a:cs typeface="+mn-cs"/>
              </a:rPr>
              <a:t>LDATs may wish to share additional resources:</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Fact sheet: Understanding people with disabilities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Engaging multicultural communities guide </a:t>
            </a:r>
            <a:r>
              <a:rPr lang="en-AU" sz="1200" u="sng" kern="1200" dirty="0">
                <a:solidFill>
                  <a:schemeClr val="tx1"/>
                </a:solidFill>
                <a:effectLst/>
                <a:latin typeface="+mn-lt"/>
                <a:ea typeface="+mn-ea"/>
                <a:cs typeface="+mn-cs"/>
                <a:hlinkClick r:id="rId3"/>
              </a:rPr>
              <a:t>https://cdn.community.adf.org.au/media/documents/ADF_ConnectingDiversityGuide.pdf</a:t>
            </a:r>
            <a:r>
              <a:rPr lang="en-AU"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LGBTI resource </a:t>
            </a:r>
            <a:r>
              <a:rPr lang="en-AU" sz="1200" u="sng" kern="1200" dirty="0">
                <a:solidFill>
                  <a:schemeClr val="tx1"/>
                </a:solidFill>
                <a:effectLst/>
                <a:latin typeface="+mn-lt"/>
                <a:ea typeface="+mn-ea"/>
                <a:cs typeface="+mn-cs"/>
                <a:hlinkClick r:id="rId4"/>
              </a:rPr>
              <a:t>https://cdn.community.adf.org.au/media/documents/LDAT_LGBTI-Resource-final.pdf</a:t>
            </a:r>
            <a:r>
              <a:rPr lang="en-AU"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0FFD428-17D4-254E-A26C-AC8E9DB7BCF9}" type="slidenum">
              <a:rPr lang="en-US" smtClean="0"/>
              <a:t>20</a:t>
            </a:fld>
            <a:endParaRPr lang="en-US"/>
          </a:p>
        </p:txBody>
      </p:sp>
    </p:spTree>
    <p:extLst>
      <p:ext uri="{BB962C8B-B14F-4D97-AF65-F5344CB8AC3E}">
        <p14:creationId xmlns:p14="http://schemas.microsoft.com/office/powerpoint/2010/main" val="4122841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Thank</a:t>
            </a:r>
            <a:r>
              <a:rPr lang="en-AU" baseline="0" dirty="0"/>
              <a:t> participants, take questions, and close the training.</a:t>
            </a:r>
          </a:p>
          <a:p>
            <a:r>
              <a:rPr lang="en-AU" baseline="0" dirty="0"/>
              <a:t>LDATs administer the post-training evaluation quiz (note – evaluation consultants to advise suitable timeframe </a:t>
            </a:r>
            <a:r>
              <a:rPr lang="en-AU" baseline="0" dirty="0" err="1"/>
              <a:t>etc</a:t>
            </a:r>
            <a:r>
              <a:rPr lang="en-AU" baseline="0" dirty="0"/>
              <a:t>)</a:t>
            </a:r>
            <a:endParaRPr lang="en-AU" dirty="0"/>
          </a:p>
        </p:txBody>
      </p:sp>
      <p:sp>
        <p:nvSpPr>
          <p:cNvPr id="4" name="Slide Number Placeholder 3"/>
          <p:cNvSpPr>
            <a:spLocks noGrp="1"/>
          </p:cNvSpPr>
          <p:nvPr>
            <p:ph type="sldNum" sz="quarter" idx="10"/>
          </p:nvPr>
        </p:nvSpPr>
        <p:spPr/>
        <p:txBody>
          <a:bodyPr/>
          <a:lstStyle/>
          <a:p>
            <a:fld id="{30FFD428-17D4-254E-A26C-AC8E9DB7BCF9}" type="slidenum">
              <a:rPr lang="en-US" smtClean="0"/>
              <a:t>21</a:t>
            </a:fld>
            <a:endParaRPr lang="en-US"/>
          </a:p>
        </p:txBody>
      </p:sp>
    </p:spTree>
    <p:extLst>
      <p:ext uri="{BB962C8B-B14F-4D97-AF65-F5344CB8AC3E}">
        <p14:creationId xmlns:p14="http://schemas.microsoft.com/office/powerpoint/2010/main" val="35497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u="none" kern="1200" dirty="0">
                <a:solidFill>
                  <a:schemeClr val="tx1"/>
                </a:solidFill>
                <a:effectLst/>
                <a:latin typeface="+mn-lt"/>
                <a:ea typeface="+mn-ea"/>
                <a:cs typeface="+mn-cs"/>
              </a:rPr>
              <a:t>Introductions</a:t>
            </a:r>
            <a:r>
              <a:rPr lang="en-AU" sz="1200" b="1" u="none" kern="1200" baseline="0" dirty="0">
                <a:solidFill>
                  <a:schemeClr val="tx1"/>
                </a:solidFill>
                <a:effectLst/>
                <a:latin typeface="+mn-lt"/>
                <a:ea typeface="+mn-ea"/>
                <a:cs typeface="+mn-cs"/>
              </a:rPr>
              <a:t> and welcome</a:t>
            </a:r>
          </a:p>
          <a:p>
            <a:endParaRPr lang="en-AU" sz="1200" b="1" u="none" kern="1200" baseline="0" dirty="0">
              <a:solidFill>
                <a:schemeClr val="tx1"/>
              </a:solidFill>
              <a:effectLst/>
              <a:latin typeface="+mn-lt"/>
              <a:ea typeface="+mn-ea"/>
              <a:cs typeface="+mn-cs"/>
            </a:endParaRPr>
          </a:p>
          <a:p>
            <a:r>
              <a:rPr lang="en-AU" sz="1200" u="none" kern="1200" baseline="0" dirty="0">
                <a:solidFill>
                  <a:schemeClr val="tx1"/>
                </a:solidFill>
                <a:effectLst/>
                <a:latin typeface="+mn-lt"/>
                <a:ea typeface="+mn-ea"/>
                <a:cs typeface="+mn-cs"/>
              </a:rPr>
              <a:t>Welcome participants and introduce the training session hosts and participants. L</a:t>
            </a:r>
            <a:r>
              <a:rPr lang="en-AU" sz="1200" kern="1200" dirty="0">
                <a:solidFill>
                  <a:schemeClr val="tx1"/>
                </a:solidFill>
                <a:effectLst/>
                <a:latin typeface="+mn-lt"/>
                <a:ea typeface="+mn-ea"/>
                <a:cs typeface="+mn-cs"/>
              </a:rPr>
              <a:t>DATs may wish to use the</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Ice-breaker Activity: </a:t>
            </a:r>
            <a:r>
              <a:rPr lang="en-AU" sz="1200" u="none" kern="1200" dirty="0">
                <a:solidFill>
                  <a:schemeClr val="tx1"/>
                </a:solidFill>
                <a:effectLst/>
                <a:latin typeface="+mn-lt"/>
                <a:ea typeface="+mn-ea"/>
                <a:cs typeface="+mn-cs"/>
              </a:rPr>
              <a:t>Introductions</a:t>
            </a:r>
            <a:r>
              <a:rPr lang="en-AU" sz="1200" u="none" kern="1200" baseline="0" dirty="0">
                <a:solidFill>
                  <a:schemeClr val="tx1"/>
                </a:solidFill>
                <a:effectLst/>
                <a:latin typeface="+mn-lt"/>
                <a:ea typeface="+mn-ea"/>
                <a:cs typeface="+mn-cs"/>
              </a:rPr>
              <a:t> </a:t>
            </a:r>
            <a:r>
              <a:rPr lang="en-AU" sz="1200" u="none" kern="1200" dirty="0">
                <a:solidFill>
                  <a:schemeClr val="tx1"/>
                </a:solidFill>
                <a:effectLst/>
                <a:latin typeface="+mn-lt"/>
                <a:ea typeface="+mn-ea"/>
                <a:cs typeface="+mn-cs"/>
              </a:rPr>
              <a:t>– see “training games and activities” in guide-</a:t>
            </a:r>
            <a:r>
              <a:rPr lang="en-AU" sz="1200" u="none" kern="1200" baseline="0" dirty="0">
                <a:solidFill>
                  <a:schemeClr val="tx1"/>
                </a:solidFill>
                <a:effectLst/>
                <a:latin typeface="+mn-lt"/>
                <a:ea typeface="+mn-ea"/>
                <a:cs typeface="+mn-cs"/>
              </a:rPr>
              <a:t> this is an optional exercise</a:t>
            </a:r>
            <a:r>
              <a:rPr lang="en-AU" sz="1200" u="none" kern="1200" dirty="0">
                <a:solidFill>
                  <a:schemeClr val="tx1"/>
                </a:solidFill>
                <a:effectLst/>
                <a:latin typeface="+mn-lt"/>
                <a:ea typeface="+mn-ea"/>
                <a:cs typeface="+mn-cs"/>
              </a:rPr>
              <a:t>.</a:t>
            </a:r>
          </a:p>
          <a:p>
            <a:endParaRPr lang="en-AU" sz="1200" u="none" kern="1200" dirty="0">
              <a:solidFill>
                <a:schemeClr val="tx1"/>
              </a:solidFill>
              <a:effectLst/>
              <a:latin typeface="+mn-lt"/>
              <a:ea typeface="+mn-ea"/>
              <a:cs typeface="+mn-cs"/>
            </a:endParaRPr>
          </a:p>
          <a:p>
            <a:r>
              <a:rPr lang="en-AU" sz="1200" u="none" kern="1200" dirty="0">
                <a:solidFill>
                  <a:schemeClr val="tx1"/>
                </a:solidFill>
                <a:effectLst/>
                <a:latin typeface="+mn-lt"/>
                <a:ea typeface="+mn-ea"/>
                <a:cs typeface="+mn-cs"/>
              </a:rPr>
              <a:t>Present</a:t>
            </a:r>
            <a:r>
              <a:rPr lang="en-AU" sz="1200" u="none" kern="1200" baseline="0" dirty="0">
                <a:solidFill>
                  <a:schemeClr val="tx1"/>
                </a:solidFill>
                <a:effectLst/>
                <a:latin typeface="+mn-lt"/>
                <a:ea typeface="+mn-ea"/>
                <a:cs typeface="+mn-cs"/>
              </a:rPr>
              <a:t> the session overview, objectives and outcomes.</a:t>
            </a:r>
            <a:endParaRPr lang="en-AU" sz="1200" u="none" kern="1200" dirty="0">
              <a:solidFill>
                <a:schemeClr val="tx1"/>
              </a:solidFill>
              <a:effectLst/>
              <a:latin typeface="+mn-lt"/>
              <a:ea typeface="+mn-ea"/>
              <a:cs typeface="+mn-cs"/>
            </a:endParaRPr>
          </a:p>
          <a:p>
            <a:endParaRPr lang="en-AU" sz="1200" u="none" kern="1200" dirty="0">
              <a:solidFill>
                <a:schemeClr val="tx1"/>
              </a:solidFill>
              <a:effectLst/>
              <a:latin typeface="+mn-lt"/>
              <a:ea typeface="+mn-ea"/>
              <a:cs typeface="+mn-cs"/>
            </a:endParaRPr>
          </a:p>
          <a:p>
            <a:r>
              <a:rPr lang="en-AU" sz="1200" u="none" kern="1200" dirty="0">
                <a:solidFill>
                  <a:schemeClr val="tx1"/>
                </a:solidFill>
                <a:effectLst/>
                <a:latin typeface="+mn-lt"/>
                <a:ea typeface="+mn-ea"/>
                <a:cs typeface="+mn-cs"/>
              </a:rPr>
              <a:t>Objective/outcome: </a:t>
            </a:r>
            <a:r>
              <a:rPr lang="en-AU" sz="1200" kern="1200" dirty="0">
                <a:solidFill>
                  <a:schemeClr val="tx1"/>
                </a:solidFill>
                <a:effectLst/>
                <a:latin typeface="+mn-lt"/>
                <a:ea typeface="+mn-ea"/>
                <a:cs typeface="+mn-cs"/>
              </a:rPr>
              <a:t>To support mentors to develop the knowledge, skills and attitudes needed to effectively mentor a young person</a:t>
            </a:r>
            <a:r>
              <a:rPr lang="en-AU" sz="1200" b="0" kern="1200" dirty="0">
                <a:solidFill>
                  <a:schemeClr val="tx1"/>
                </a:solidFill>
                <a:effectLst/>
                <a:latin typeface="+mn-lt"/>
                <a:ea typeface="+mn-ea"/>
                <a:cs typeface="+mn-cs"/>
              </a:rPr>
              <a:t>.</a:t>
            </a:r>
          </a:p>
        </p:txBody>
      </p:sp>
      <p:sp>
        <p:nvSpPr>
          <p:cNvPr id="4" name="Slide Number Placeholder 3"/>
          <p:cNvSpPr>
            <a:spLocks noGrp="1"/>
          </p:cNvSpPr>
          <p:nvPr>
            <p:ph type="sldNum" sz="quarter" idx="5"/>
          </p:nvPr>
        </p:nvSpPr>
        <p:spPr/>
        <p:txBody>
          <a:bodyPr/>
          <a:lstStyle/>
          <a:p>
            <a:fld id="{30FFD428-17D4-254E-A26C-AC8E9DB7BCF9}" type="slidenum">
              <a:rPr lang="en-US" smtClean="0"/>
              <a:t>3</a:t>
            </a:fld>
            <a:endParaRPr lang="en-US"/>
          </a:p>
        </p:txBody>
      </p:sp>
    </p:spTree>
    <p:extLst>
      <p:ext uri="{BB962C8B-B14F-4D97-AF65-F5344CB8AC3E}">
        <p14:creationId xmlns:p14="http://schemas.microsoft.com/office/powerpoint/2010/main" val="8029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Stages of drug use diagram</a:t>
            </a:r>
          </a:p>
          <a:p>
            <a:endParaRPr lang="en-AU" b="1" dirty="0"/>
          </a:p>
          <a:p>
            <a:r>
              <a:rPr lang="en-AU" sz="1200" dirty="0">
                <a:solidFill>
                  <a:srgbClr val="000000"/>
                </a:solidFill>
                <a:effectLst/>
                <a:latin typeface="Calibri" panose="020F0502020204030204" pitchFamily="34" charset="0"/>
                <a:ea typeface="Calibri" panose="020F0502020204030204" pitchFamily="34" charset="0"/>
              </a:rPr>
              <a:t>This slide demonstrates that people may use drugs for different reasons and that there is a spectrum of drug use. One stage does not necessarily lead to the next, and people may move both ways through the spectrum. </a:t>
            </a:r>
          </a:p>
          <a:p>
            <a:endParaRPr lang="en-AU" sz="1200" dirty="0">
              <a:solidFill>
                <a:srgbClr val="000000"/>
              </a:solidFill>
              <a:effectLst/>
              <a:latin typeface="Calibri" panose="020F0502020204030204" pitchFamily="34" charset="0"/>
              <a:ea typeface="Calibri" panose="020F0502020204030204" pitchFamily="34" charset="0"/>
            </a:endParaRPr>
          </a:p>
          <a:p>
            <a:r>
              <a:rPr lang="en-AU" sz="1200" dirty="0">
                <a:solidFill>
                  <a:srgbClr val="000000"/>
                </a:solidFill>
                <a:effectLst/>
                <a:latin typeface="Calibri" panose="020F0502020204030204" pitchFamily="34" charset="0"/>
                <a:ea typeface="Calibri" panose="020F0502020204030204" pitchFamily="34" charset="0"/>
              </a:rPr>
              <a:t>Experimental: curiosity (try once or twice), low tolerance so high effects</a:t>
            </a:r>
            <a:endParaRPr lang="en-AU" sz="1200" dirty="0">
              <a:effectLst/>
              <a:latin typeface="Calibri" panose="020F0502020204030204" pitchFamily="34" charset="0"/>
              <a:ea typeface="Calibri" panose="020F0502020204030204" pitchFamily="34" charset="0"/>
            </a:endParaRPr>
          </a:p>
          <a:p>
            <a:r>
              <a:rPr lang="en-AU" sz="1200" dirty="0">
                <a:solidFill>
                  <a:srgbClr val="000000"/>
                </a:solidFill>
                <a:effectLst/>
                <a:latin typeface="Calibri" panose="020F0502020204030204" pitchFamily="34" charset="0"/>
                <a:ea typeface="Calibri" panose="020F0502020204030204" pitchFamily="34" charset="0"/>
              </a:rPr>
              <a:t>Recreational: enjoyment - socially/change mood for specific occasions</a:t>
            </a:r>
            <a:endParaRPr lang="en-AU" sz="1200" dirty="0">
              <a:effectLst/>
              <a:latin typeface="Calibri" panose="020F0502020204030204" pitchFamily="34" charset="0"/>
              <a:ea typeface="Calibri" panose="020F0502020204030204" pitchFamily="34" charset="0"/>
            </a:endParaRPr>
          </a:p>
          <a:p>
            <a:r>
              <a:rPr lang="en-AU" sz="1200" dirty="0">
                <a:solidFill>
                  <a:srgbClr val="000000"/>
                </a:solidFill>
                <a:effectLst/>
                <a:latin typeface="Calibri" panose="020F0502020204030204" pitchFamily="34" charset="0"/>
                <a:ea typeface="Calibri" panose="020F0502020204030204" pitchFamily="34" charset="0"/>
              </a:rPr>
              <a:t>Situational: cope with situations e.g. amphetamines by long distance truck drivers </a:t>
            </a:r>
            <a:endParaRPr lang="en-AU" sz="1200" dirty="0">
              <a:effectLst/>
              <a:latin typeface="Calibri" panose="020F0502020204030204" pitchFamily="34" charset="0"/>
              <a:ea typeface="Calibri" panose="020F0502020204030204" pitchFamily="34" charset="0"/>
            </a:endParaRPr>
          </a:p>
          <a:p>
            <a:r>
              <a:rPr lang="en-AU" sz="1200" dirty="0">
                <a:solidFill>
                  <a:srgbClr val="000000"/>
                </a:solidFill>
                <a:effectLst/>
                <a:latin typeface="Calibri" panose="020F0502020204030204" pitchFamily="34" charset="0"/>
                <a:ea typeface="Calibri" panose="020F0502020204030204" pitchFamily="34" charset="0"/>
              </a:rPr>
              <a:t>Intensive: binging (being wasted), consume heavy amount of drugs over a short period.</a:t>
            </a:r>
            <a:endParaRPr lang="en-AU" sz="1200" dirty="0">
              <a:effectLst/>
              <a:latin typeface="Calibri" panose="020F0502020204030204" pitchFamily="34" charset="0"/>
              <a:ea typeface="Calibri" panose="020F0502020204030204" pitchFamily="34" charset="0"/>
            </a:endParaRPr>
          </a:p>
          <a:p>
            <a:r>
              <a:rPr lang="en-AU" sz="1200" dirty="0">
                <a:solidFill>
                  <a:srgbClr val="000000"/>
                </a:solidFill>
                <a:effectLst/>
                <a:latin typeface="Calibri" panose="020F0502020204030204" pitchFamily="34" charset="0"/>
                <a:ea typeface="Calibri" panose="020F0502020204030204" pitchFamily="34" charset="0"/>
              </a:rPr>
              <a:t>Dependent: after prolonged regular or heavy use, take drug to feel normal or stop uncomfortable withdrawal symptoms. Using a depressant drug to help with the ‘come down’ effects of stimulants may result in a cycle of dependence on both types of drugs or overdoes.</a:t>
            </a:r>
            <a:endParaRPr lang="en-AU" sz="1200" dirty="0">
              <a:effectLst/>
              <a:latin typeface="Calibri" panose="020F0502020204030204" pitchFamily="34" charset="0"/>
              <a:ea typeface="Calibri" panose="020F0502020204030204" pitchFamily="34" charset="0"/>
            </a:endParaRPr>
          </a:p>
          <a:p>
            <a:r>
              <a:rPr lang="en-AU" sz="1200" dirty="0">
                <a:solidFill>
                  <a:srgbClr val="000000"/>
                </a:solidFill>
                <a:effectLst/>
                <a:latin typeface="Calibri" panose="020F0502020204030204" pitchFamily="34" charset="0"/>
                <a:ea typeface="Calibri" panose="020F0502020204030204" pitchFamily="34" charset="0"/>
              </a:rPr>
              <a:t> </a:t>
            </a:r>
            <a:endParaRPr lang="en-AU" sz="1200" dirty="0">
              <a:effectLst/>
              <a:latin typeface="Calibri" panose="020F0502020204030204" pitchFamily="34" charset="0"/>
              <a:ea typeface="Calibri" panose="020F0502020204030204" pitchFamily="34" charset="0"/>
            </a:endParaRPr>
          </a:p>
          <a:p>
            <a:r>
              <a:rPr lang="en-AU" sz="1200" b="1" dirty="0">
                <a:solidFill>
                  <a:srgbClr val="000000"/>
                </a:solidFill>
                <a:effectLst/>
                <a:latin typeface="Calibri" panose="020F0502020204030204" pitchFamily="34" charset="0"/>
                <a:ea typeface="Calibri" panose="020F0502020204030204" pitchFamily="34" charset="0"/>
              </a:rPr>
              <a:t>Important to see the person, not the drug</a:t>
            </a:r>
            <a:r>
              <a:rPr lang="en-AU" sz="1200" dirty="0">
                <a:solidFill>
                  <a:srgbClr val="000000"/>
                </a:solidFill>
                <a:effectLst/>
                <a:latin typeface="Calibri" panose="020F0502020204030204" pitchFamily="34" charset="0"/>
                <a:ea typeface="Calibri" panose="020F0502020204030204" pitchFamily="34" charset="0"/>
              </a:rPr>
              <a:t>. Zero tolerance only serves to punish and stigmatize people affected by drug use/issues. Harm minimisation and preventive approaches focus on the health and wellbeing of people affected by illegal drug use which serve to counter risk factors.</a:t>
            </a:r>
            <a:endParaRPr lang="en-AU" sz="1200" dirty="0">
              <a:effectLst/>
              <a:latin typeface="Calibri" panose="020F0502020204030204" pitchFamily="34" charset="0"/>
              <a:ea typeface="Calibri" panose="020F0502020204030204" pitchFamily="34" charset="0"/>
            </a:endParaRPr>
          </a:p>
          <a:p>
            <a:endParaRPr lang="en-AU" b="1" dirty="0"/>
          </a:p>
          <a:p>
            <a:r>
              <a:rPr lang="en-AU" sz="1000" i="0" kern="1200" baseline="0" dirty="0">
                <a:solidFill>
                  <a:schemeClr val="tx1"/>
                </a:solidFill>
                <a:effectLst/>
                <a:latin typeface="+mn-lt"/>
                <a:ea typeface="+mn-ea"/>
                <a:cs typeface="+mn-cs"/>
              </a:rPr>
              <a:t>LDATs can generate discussion to reflect on parents own use of alcohol or caffeine:</a:t>
            </a:r>
          </a:p>
          <a:p>
            <a:r>
              <a:rPr lang="en-AU" sz="1000" i="0" kern="1200" baseline="0" dirty="0">
                <a:solidFill>
                  <a:schemeClr val="tx1"/>
                </a:solidFill>
                <a:effectLst/>
                <a:latin typeface="+mn-lt"/>
                <a:ea typeface="+mn-ea"/>
                <a:cs typeface="+mn-cs"/>
              </a:rPr>
              <a:t>- can they identify different stages of their own use? </a:t>
            </a:r>
          </a:p>
          <a:p>
            <a:pPr marL="171450" indent="-171450">
              <a:buFontTx/>
              <a:buChar char="-"/>
            </a:pPr>
            <a:r>
              <a:rPr lang="en-AU" sz="1000" i="0" kern="1200" baseline="0" dirty="0">
                <a:solidFill>
                  <a:schemeClr val="tx1"/>
                </a:solidFill>
                <a:effectLst/>
                <a:latin typeface="+mn-lt"/>
                <a:ea typeface="+mn-ea"/>
                <a:cs typeface="+mn-cs"/>
              </a:rPr>
              <a:t>How do they feel about these different stages? </a:t>
            </a:r>
          </a:p>
          <a:p>
            <a:pPr marL="171450" indent="-171450">
              <a:buFontTx/>
              <a:buChar char="-"/>
            </a:pPr>
            <a:r>
              <a:rPr lang="en-AU" sz="1000" i="0" kern="1200" baseline="0" dirty="0">
                <a:solidFill>
                  <a:schemeClr val="tx1"/>
                </a:solidFill>
                <a:effectLst/>
                <a:latin typeface="+mn-lt"/>
                <a:ea typeface="+mn-ea"/>
                <a:cs typeface="+mn-cs"/>
              </a:rPr>
              <a:t>Is the way people move through these stages different to what they thought?</a:t>
            </a:r>
            <a:endParaRPr lang="en-AU" b="1" dirty="0"/>
          </a:p>
          <a:p>
            <a:endParaRPr lang="en-AU" b="1" dirty="0"/>
          </a:p>
          <a:p>
            <a:endParaRPr lang="en-AU" b="0" dirty="0"/>
          </a:p>
          <a:p>
            <a:endParaRPr lang="en-AU" dirty="0"/>
          </a:p>
          <a:p>
            <a:endParaRPr lang="en-AU" dirty="0"/>
          </a:p>
        </p:txBody>
      </p:sp>
      <p:sp>
        <p:nvSpPr>
          <p:cNvPr id="4" name="Slide Number Placeholder 3"/>
          <p:cNvSpPr>
            <a:spLocks noGrp="1"/>
          </p:cNvSpPr>
          <p:nvPr>
            <p:ph type="sldNum" sz="quarter" idx="10"/>
          </p:nvPr>
        </p:nvSpPr>
        <p:spPr/>
        <p:txBody>
          <a:bodyPr/>
          <a:lstStyle/>
          <a:p>
            <a:fld id="{30FFD428-17D4-254E-A26C-AC8E9DB7BCF9}" type="slidenum">
              <a:rPr lang="en-US" smtClean="0"/>
              <a:t>4</a:t>
            </a:fld>
            <a:endParaRPr lang="en-US"/>
          </a:p>
        </p:txBody>
      </p:sp>
    </p:spTree>
    <p:extLst>
      <p:ext uri="{BB962C8B-B14F-4D97-AF65-F5344CB8AC3E}">
        <p14:creationId xmlns:p14="http://schemas.microsoft.com/office/powerpoint/2010/main" val="307791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The Drug Use triangle</a:t>
            </a:r>
            <a:endParaRPr lang="en-AU" b="1" baseline="0" dirty="0"/>
          </a:p>
          <a:p>
            <a:r>
              <a:rPr lang="en-AU" b="0" dirty="0"/>
              <a:t>The drug use triangle shows how the effects and harms of drug use relay on the combination of three factors – The Person, The Drug and The Environment. </a:t>
            </a:r>
          </a:p>
          <a:p>
            <a:endParaRPr lang="en-AU" b="0" dirty="0"/>
          </a:p>
          <a:p>
            <a:r>
              <a:rPr lang="en-AU" b="0" dirty="0"/>
              <a:t>Any drug has the potential to cause harm. Illegal drugs especially can have unexpected effects as the substances in them are often unknown and potentially dangerous. Understanding the factors involved in the drug use triangle can help to minimise the potential risks. </a:t>
            </a:r>
          </a:p>
          <a:p>
            <a:endParaRPr lang="en-AU" b="0" dirty="0"/>
          </a:p>
          <a:p>
            <a:r>
              <a:rPr lang="en-AU" b="0" dirty="0"/>
              <a:t>Talk through some of the prompts on each side of the triangle.</a:t>
            </a:r>
          </a:p>
          <a:p>
            <a:endParaRPr lang="en-AU" b="0" dirty="0"/>
          </a:p>
          <a:p>
            <a:r>
              <a:rPr lang="en-AU" b="0" dirty="0"/>
              <a:t>The LDAT can then generate discussion about the interrelationship of the three factors by using an example such as </a:t>
            </a:r>
            <a:r>
              <a:rPr lang="en-AU" sz="1800" dirty="0">
                <a:effectLst/>
                <a:latin typeface="Segoe UI" panose="020B0502040204020203" pitchFamily="34" charset="0"/>
              </a:rPr>
              <a:t>drinking alcohol at the end of a stressful hard week, as opposed to at a lunch with friends.</a:t>
            </a:r>
            <a:endParaRPr lang="en-AU" sz="1800" dirty="0">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30FFD428-17D4-254E-A26C-AC8E9DB7BCF9}" type="slidenum">
              <a:rPr lang="en-US" smtClean="0"/>
              <a:t>5</a:t>
            </a:fld>
            <a:endParaRPr lang="en-US"/>
          </a:p>
        </p:txBody>
      </p:sp>
    </p:spTree>
    <p:extLst>
      <p:ext uri="{BB962C8B-B14F-4D97-AF65-F5344CB8AC3E}">
        <p14:creationId xmlns:p14="http://schemas.microsoft.com/office/powerpoint/2010/main" val="1155645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AOD harm prevention</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AOD and Primary Prevention, including risk and protective factors – available as a downloadable resource for you to provide to your mentors.</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Explain that many factors can influence a young person’s health, wellbeing and development. Some factors can have a positive effect in reducing alcohol and other drug use (protective factors), and other factors (risk factors) may increase the likelihood of a young person experimenting with alcohol and drugs. By identifying both the risk and protective factors, families and communities can work together to reduce AOD harm and delay uptake amongst young people. </a:t>
            </a:r>
          </a:p>
          <a:p>
            <a:endParaRPr lang="en-AU" dirty="0"/>
          </a:p>
          <a:p>
            <a:endParaRPr lang="en-AU" dirty="0"/>
          </a:p>
        </p:txBody>
      </p:sp>
      <p:sp>
        <p:nvSpPr>
          <p:cNvPr id="4" name="Slide Number Placeholder 3"/>
          <p:cNvSpPr>
            <a:spLocks noGrp="1"/>
          </p:cNvSpPr>
          <p:nvPr>
            <p:ph type="sldNum" sz="quarter" idx="10"/>
          </p:nvPr>
        </p:nvSpPr>
        <p:spPr/>
        <p:txBody>
          <a:bodyPr/>
          <a:lstStyle/>
          <a:p>
            <a:fld id="{30FFD428-17D4-254E-A26C-AC8E9DB7BCF9}" type="slidenum">
              <a:rPr lang="en-US" smtClean="0"/>
              <a:t>6</a:t>
            </a:fld>
            <a:endParaRPr lang="en-US"/>
          </a:p>
        </p:txBody>
      </p:sp>
    </p:spTree>
    <p:extLst>
      <p:ext uri="{BB962C8B-B14F-4D97-AF65-F5344CB8AC3E}">
        <p14:creationId xmlns:p14="http://schemas.microsoft.com/office/powerpoint/2010/main" val="3412740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What parents need to know:</a:t>
            </a:r>
            <a:r>
              <a:rPr lang="en-AU" b="1" baseline="0" dirty="0"/>
              <a:t> </a:t>
            </a:r>
            <a:r>
              <a:rPr lang="en-AU" b="1" dirty="0"/>
              <a:t>AOD harm prevention continued…</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dirty="0">
                <a:solidFill>
                  <a:schemeClr val="tx1"/>
                </a:solidFill>
                <a:effectLst/>
                <a:latin typeface="+mn-lt"/>
                <a:ea typeface="+mn-ea"/>
                <a:cs typeface="+mn-cs"/>
              </a:rPr>
              <a:t>LDATs can generate discussion to explore risk and protective factors by asking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baseline="0" dirty="0">
                <a:solidFill>
                  <a:schemeClr val="tx1"/>
                </a:solidFill>
                <a:effectLst/>
                <a:latin typeface="+mn-lt"/>
                <a:ea typeface="+mn-ea"/>
                <a:cs typeface="+mn-cs"/>
              </a:rPr>
              <a:t>Does this understanding of the different factors that can increase or reduce the risk of AOD harms help to highlight opportunities for taking action to prevention AOD harms from occurring in the first place? (rather than treating problems after they occur)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baseline="0" dirty="0">
                <a:solidFill>
                  <a:schemeClr val="tx1"/>
                </a:solidFill>
                <a:effectLst/>
                <a:latin typeface="+mn-lt"/>
                <a:ea typeface="+mn-ea"/>
                <a:cs typeface="+mn-cs"/>
              </a:rPr>
              <a:t>How do mentoring programs </a:t>
            </a:r>
            <a:r>
              <a:rPr lang="en-AU" sz="1200" kern="1200" dirty="0">
                <a:solidFill>
                  <a:schemeClr val="tx1"/>
                </a:solidFill>
                <a:effectLst/>
                <a:latin typeface="+mn-lt"/>
                <a:ea typeface="+mn-ea"/>
                <a:cs typeface="+mn-cs"/>
              </a:rPr>
              <a:t>help to prevent and minimise alcohol and other drug harms?</a:t>
            </a:r>
            <a:endParaRPr lang="en-AU" sz="1200" i="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AU" b="0" dirty="0"/>
          </a:p>
          <a:p>
            <a:pPr marL="171450" indent="-171450">
              <a:buFont typeface="Arial" panose="020B0604020202020204" pitchFamily="34" charset="0"/>
              <a:buChar char="•"/>
            </a:pPr>
            <a:endParaRPr lang="en-AU" b="0" dirty="0"/>
          </a:p>
          <a:p>
            <a:r>
              <a:rPr lang="en-AU" b="0" dirty="0"/>
              <a:t>Additional points to share: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Many factors can influence a young person’s health, wellbeing and development. Peer, family, social activities and school can all influence alcohol and other drug use behaviours among young people.</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Some factors can have a positive effect in reducing alcohol and other drug use, such as strong relationships between parents and their children. These protective factors help to prevent or ‘protect’ against AOD use and harms. Other factors, known as risk factors, may increase the likelihood of a young person experimenting with alcohol and drugs. Risk factors include family conflict and the availability of alcohol in the community.</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By identifying both the risk and protective factors, families and communities can work together to reduce AOD harm and delay uptake amongst young people.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kern="1200" dirty="0">
                <a:solidFill>
                  <a:schemeClr val="tx1"/>
                </a:solidFill>
                <a:effectLst/>
                <a:latin typeface="+mn-lt"/>
                <a:ea typeface="+mn-ea"/>
                <a:cs typeface="+mn-cs"/>
              </a:rPr>
              <a:t>Mentoring programs can help to prevent and minimise alcohol and other drug harms. The presence of non-related adults in a young person’s life can have a positive influence, particularly when those adults provide strong emotional support over a period of time. The protective influence of caring, competent adults who are not parents is significant, particularly in the lives of young people facing challenges</a:t>
            </a:r>
            <a:r>
              <a:rPr lang="en-AU" sz="1200" kern="1200" baseline="30000" dirty="0">
                <a:solidFill>
                  <a:schemeClr val="tx1"/>
                </a:solidFill>
                <a:effectLst/>
                <a:latin typeface="+mn-lt"/>
                <a:ea typeface="+mn-ea"/>
                <a:cs typeface="+mn-cs"/>
              </a:rPr>
              <a:t>.</a:t>
            </a:r>
            <a:endParaRPr lang="en-AU"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AU" sz="1200" kern="1200" dirty="0">
              <a:solidFill>
                <a:schemeClr val="tx1"/>
              </a:solidFill>
              <a:effectLst/>
              <a:latin typeface="+mn-lt"/>
              <a:ea typeface="+mn-ea"/>
              <a:cs typeface="+mn-cs"/>
            </a:endParaRPr>
          </a:p>
          <a:p>
            <a:endParaRPr lang="en-AU" dirty="0"/>
          </a:p>
          <a:p>
            <a:pPr marL="171450" indent="-171450">
              <a:buFont typeface="Arial" panose="020B0604020202020204" pitchFamily="34" charset="0"/>
              <a:buChar char="•"/>
            </a:pPr>
            <a:endParaRPr lang="en-AU" b="0" dirty="0"/>
          </a:p>
          <a:p>
            <a:endParaRPr lang="en-AU" dirty="0"/>
          </a:p>
          <a:p>
            <a:endParaRPr lang="en-AU" dirty="0"/>
          </a:p>
        </p:txBody>
      </p:sp>
      <p:sp>
        <p:nvSpPr>
          <p:cNvPr id="4" name="Slide Number Placeholder 3"/>
          <p:cNvSpPr>
            <a:spLocks noGrp="1"/>
          </p:cNvSpPr>
          <p:nvPr>
            <p:ph type="sldNum" sz="quarter" idx="10"/>
          </p:nvPr>
        </p:nvSpPr>
        <p:spPr/>
        <p:txBody>
          <a:bodyPr/>
          <a:lstStyle/>
          <a:p>
            <a:fld id="{30FFD428-17D4-254E-A26C-AC8E9DB7BCF9}" type="slidenum">
              <a:rPr lang="en-US" smtClean="0"/>
              <a:t>7</a:t>
            </a:fld>
            <a:endParaRPr lang="en-US"/>
          </a:p>
        </p:txBody>
      </p:sp>
    </p:spTree>
    <p:extLst>
      <p:ext uri="{BB962C8B-B14F-4D97-AF65-F5344CB8AC3E}">
        <p14:creationId xmlns:p14="http://schemas.microsoft.com/office/powerpoint/2010/main" val="223474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AOD harm prevention</a:t>
            </a:r>
          </a:p>
          <a:p>
            <a:endParaRPr lang="en-A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b="0" i="0" u="none" strike="noStrike" dirty="0">
                <a:solidFill>
                  <a:srgbClr val="000000"/>
                </a:solidFill>
                <a:effectLst/>
                <a:latin typeface="Calibri" panose="020F0502020204030204" pitchFamily="34" charset="0"/>
              </a:rPr>
              <a:t>Avoiding stigmatising language checklist (summarised on slides) – this is available as a downloadable resource for you to share with your participants</a:t>
            </a:r>
            <a:r>
              <a:rPr lang="en-AU" sz="1800" b="0" i="0" dirty="0">
                <a:solidFill>
                  <a:srgbClr val="000000"/>
                </a:solidFill>
                <a:effectLst/>
                <a:latin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algn="l" rtl="0" fontAlgn="base"/>
            <a:r>
              <a:rPr lang="en-AU" sz="1800" b="0" i="0" u="none" strike="noStrike" dirty="0">
                <a:solidFill>
                  <a:srgbClr val="000000"/>
                </a:solidFill>
                <a:effectLst/>
                <a:latin typeface="Calibri" panose="020F0502020204030204" pitchFamily="34" charset="0"/>
              </a:rPr>
              <a:t>What is stigma?</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AU" sz="1800" b="0" i="0" u="none" strike="noStrike" dirty="0">
                <a:solidFill>
                  <a:srgbClr val="000000"/>
                </a:solidFill>
                <a:effectLst/>
                <a:latin typeface="Calibri" panose="020F0502020204030204" pitchFamily="34" charset="0"/>
              </a:rPr>
              <a:t>Stigma is where a person or group of people are perceived as less acceptable due to a specific trait or behaviour. Stigma has the potential to leave the person or people subjected to it feeling alienated and marginalised.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AU" sz="1800" b="0" i="0" u="none" strike="noStrike" dirty="0">
                <a:solidFill>
                  <a:srgbClr val="000000"/>
                </a:solidFill>
                <a:effectLst/>
                <a:latin typeface="Calibri" panose="020F0502020204030204" pitchFamily="34" charset="0"/>
              </a:rPr>
              <a:t>Explain that we can all dramatically reduce the impact of stigma by reconsidering how we think about people who use alcohol or other drugs (AOD) and choosing words that focus on people, rather than their AOD use. The right words can reduce stigma, which is a very real and complex problem, and have the power to improve health outcomes.</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AU" dirty="0"/>
          </a:p>
          <a:p>
            <a:endParaRPr lang="en-AU" dirty="0"/>
          </a:p>
        </p:txBody>
      </p:sp>
      <p:sp>
        <p:nvSpPr>
          <p:cNvPr id="4" name="Slide Number Placeholder 3"/>
          <p:cNvSpPr>
            <a:spLocks noGrp="1"/>
          </p:cNvSpPr>
          <p:nvPr>
            <p:ph type="sldNum" sz="quarter" idx="10"/>
          </p:nvPr>
        </p:nvSpPr>
        <p:spPr/>
        <p:txBody>
          <a:bodyPr/>
          <a:lstStyle/>
          <a:p>
            <a:fld id="{30FFD428-17D4-254E-A26C-AC8E9DB7BCF9}" type="slidenum">
              <a:rPr lang="en-US" smtClean="0"/>
              <a:t>8</a:t>
            </a:fld>
            <a:endParaRPr lang="en-US"/>
          </a:p>
        </p:txBody>
      </p:sp>
    </p:spTree>
    <p:extLst>
      <p:ext uri="{BB962C8B-B14F-4D97-AF65-F5344CB8AC3E}">
        <p14:creationId xmlns:p14="http://schemas.microsoft.com/office/powerpoint/2010/main" val="4082955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AOD harm prevention</a:t>
            </a:r>
          </a:p>
          <a:p>
            <a:endParaRPr lang="en-AU" b="1"/>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Avoiding stigmatising language checklist continued…</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a:solidFill>
                  <a:schemeClr val="tx1"/>
                </a:solidFill>
                <a:effectLst/>
                <a:latin typeface="+mn-lt"/>
                <a:ea typeface="+mn-ea"/>
                <a:cs typeface="+mn-cs"/>
              </a:rPr>
              <a:t>Provide fact sheet + discussion activity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i="0" kern="1200" baseline="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i="0" kern="1200" baseline="0">
                <a:solidFill>
                  <a:schemeClr val="tx1"/>
                </a:solidFill>
                <a:effectLst/>
                <a:latin typeface="+mn-lt"/>
                <a:ea typeface="+mn-ea"/>
                <a:cs typeface="+mn-cs"/>
              </a:rPr>
              <a:t>LDATs can generate discussion to explore the power of words by asking participants: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i="0" kern="1200" baseline="0">
                <a:solidFill>
                  <a:schemeClr val="tx1"/>
                </a:solidFill>
                <a:effectLst/>
                <a:latin typeface="+mn-lt"/>
                <a:ea typeface="+mn-ea"/>
                <a:cs typeface="+mn-cs"/>
              </a:rPr>
              <a:t>What words may have </a:t>
            </a:r>
            <a:r>
              <a:rPr lang="en-AU" sz="1200" b="0" i="0" u="none" strike="noStrike" kern="1200" baseline="0">
                <a:solidFill>
                  <a:schemeClr val="tx1"/>
                </a:solidFill>
                <a:latin typeface="+mn-lt"/>
                <a:ea typeface="+mn-ea"/>
                <a:cs typeface="+mn-cs"/>
              </a:rPr>
              <a:t>negative connotations, and </a:t>
            </a:r>
            <a:r>
              <a:rPr lang="en-AU" sz="1200" i="0" kern="1200" baseline="0">
                <a:solidFill>
                  <a:schemeClr val="tx1"/>
                </a:solidFill>
                <a:effectLst/>
                <a:latin typeface="+mn-lt"/>
                <a:ea typeface="+mn-ea"/>
                <a:cs typeface="+mn-cs"/>
              </a:rPr>
              <a:t>make </a:t>
            </a:r>
            <a:r>
              <a:rPr lang="en-AU" sz="1200" b="0" i="0" u="none" strike="noStrike" kern="1200" baseline="0">
                <a:solidFill>
                  <a:schemeClr val="tx1"/>
                </a:solidFill>
                <a:latin typeface="+mn-lt"/>
                <a:ea typeface="+mn-ea"/>
                <a:cs typeface="+mn-cs"/>
              </a:rPr>
              <a:t>people who use or have used alcohol and other drugs feel unwelcome and unsafe and stop them from seeking the services they need?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u="none" strike="noStrike" kern="1200" baseline="0">
                <a:solidFill>
                  <a:schemeClr val="tx1"/>
                </a:solidFill>
                <a:latin typeface="+mn-lt"/>
                <a:ea typeface="+mn-ea"/>
                <a:cs typeface="+mn-cs"/>
              </a:rPr>
              <a:t>When engaging with, or around people, who use alcohol and other drugs, w</a:t>
            </a:r>
            <a:r>
              <a:rPr lang="en-AU" sz="1200" b="0" i="0" u="none" strike="noStrike" kern="1200" baseline="0">
                <a:solidFill>
                  <a:schemeClr val="tx1"/>
                </a:solidFill>
                <a:effectLst/>
                <a:latin typeface="+mn-lt"/>
                <a:ea typeface="+mn-ea"/>
                <a:cs typeface="+mn-cs"/>
              </a:rPr>
              <a:t>hat words could we use that </a:t>
            </a:r>
            <a:r>
              <a:rPr lang="en-AU" sz="1200" b="0" i="0" u="none" strike="noStrike" kern="1200" baseline="0">
                <a:solidFill>
                  <a:schemeClr val="tx1"/>
                </a:solidFill>
                <a:latin typeface="+mn-lt"/>
                <a:ea typeface="+mn-ea"/>
                <a:cs typeface="+mn-cs"/>
              </a:rPr>
              <a:t>are welcoming, inclusive and empowering?</a:t>
            </a:r>
            <a:endParaRPr lang="en-AU" sz="1200" i="0" kern="1200" baseline="0">
              <a:solidFill>
                <a:schemeClr val="tx1"/>
              </a:solidFill>
              <a:effectLst/>
              <a:latin typeface="+mn-lt"/>
              <a:ea typeface="+mn-ea"/>
              <a:cs typeface="+mn-cs"/>
            </a:endParaRPr>
          </a:p>
          <a:p>
            <a:pPr marL="171450" indent="-171450">
              <a:buFont typeface="Arial" panose="020B0604020202020204" pitchFamily="34" charset="0"/>
              <a:buChar char="•"/>
            </a:pPr>
            <a:endParaRPr lang="en-AU" b="0"/>
          </a:p>
          <a:p>
            <a:r>
              <a:rPr lang="en-AU" b="0"/>
              <a:t>Additional resources:</a:t>
            </a:r>
          </a:p>
          <a:p>
            <a:pPr marL="171450" indent="-171450">
              <a:buFont typeface="Arial" panose="020B0604020202020204" pitchFamily="34" charset="0"/>
              <a:buChar char="•"/>
            </a:pPr>
            <a:r>
              <a:rPr lang="en-AU" sz="1200" b="0" i="0" u="none" strike="noStrike" kern="1200" baseline="0">
                <a:solidFill>
                  <a:schemeClr val="tx1"/>
                </a:solidFill>
                <a:latin typeface="+mn-lt"/>
                <a:ea typeface="+mn-ea"/>
                <a:cs typeface="+mn-cs"/>
              </a:rPr>
              <a:t>The Power of Words resource: https://adf.org.au/resources/power-words/ </a:t>
            </a:r>
            <a:endParaRPr lang="en-AU"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5"/>
          </p:nvPr>
        </p:nvSpPr>
        <p:spPr/>
        <p:txBody>
          <a:bodyPr/>
          <a:lstStyle/>
          <a:p>
            <a:fld id="{30FFD428-17D4-254E-A26C-AC8E9DB7BCF9}" type="slidenum">
              <a:rPr lang="en-US" smtClean="0"/>
              <a:t>9</a:t>
            </a:fld>
            <a:endParaRPr lang="en-US"/>
          </a:p>
        </p:txBody>
      </p:sp>
    </p:spTree>
    <p:extLst>
      <p:ext uri="{BB962C8B-B14F-4D97-AF65-F5344CB8AC3E}">
        <p14:creationId xmlns:p14="http://schemas.microsoft.com/office/powerpoint/2010/main" val="2125541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2"/>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
        <p:nvSpPr>
          <p:cNvPr id="17" name="Text Placeholder 16"/>
          <p:cNvSpPr>
            <a:spLocks noGrp="1"/>
          </p:cNvSpPr>
          <p:nvPr>
            <p:ph type="body" sz="quarter" idx="11" hasCustomPrompt="1"/>
          </p:nvPr>
        </p:nvSpPr>
        <p:spPr>
          <a:xfrm>
            <a:off x="527319" y="436275"/>
            <a:ext cx="5810250" cy="2169825"/>
          </a:xfrm>
          <a:prstGeom prst="rect">
            <a:avLst/>
          </a:prstGeom>
        </p:spPr>
        <p:txBody>
          <a:bodyPr wrap="square">
            <a:spAutoFit/>
          </a:bodyPr>
          <a:lstStyle>
            <a:lvl1pPr marL="0" indent="0">
              <a:buNone/>
              <a:defRPr sz="5000" b="1" i="0" baseline="0">
                <a:latin typeface="+mj-lt"/>
                <a:ea typeface="Gotham Rounded Bold" charset="0"/>
                <a:cs typeface="Gotham Rounded Bold" charset="0"/>
              </a:defRPr>
            </a:lvl1pPr>
          </a:lstStyle>
          <a:p>
            <a:pPr lvl="0"/>
            <a:r>
              <a:rPr lang="en-US" dirty="0"/>
              <a:t>Insert title here</a:t>
            </a:r>
            <a:br>
              <a:rPr lang="en-US" dirty="0"/>
            </a:br>
            <a:r>
              <a:rPr lang="en-US" dirty="0"/>
              <a:t>Gotham Rounded</a:t>
            </a:r>
            <a:br>
              <a:rPr lang="en-US" dirty="0"/>
            </a:br>
            <a:r>
              <a:rPr lang="en-US" dirty="0"/>
              <a:t>50pt</a:t>
            </a:r>
          </a:p>
        </p:txBody>
      </p:sp>
      <p:sp>
        <p:nvSpPr>
          <p:cNvPr id="26" name="Text Placeholder 24"/>
          <p:cNvSpPr>
            <a:spLocks noGrp="1"/>
          </p:cNvSpPr>
          <p:nvPr>
            <p:ph type="body" sz="quarter" idx="12" hasCustomPrompt="1"/>
          </p:nvPr>
        </p:nvSpPr>
        <p:spPr>
          <a:xfrm>
            <a:off x="576532" y="4133883"/>
            <a:ext cx="5761037" cy="1666875"/>
          </a:xfrm>
          <a:prstGeom prst="rect">
            <a:avLst/>
          </a:prstGeom>
        </p:spPr>
        <p:txBody>
          <a:bodyPr/>
          <a:lstStyle>
            <a:lvl1pPr marL="0" indent="0">
              <a:buNone/>
              <a:defRPr>
                <a:solidFill>
                  <a:srgbClr val="E83040"/>
                </a:solidFill>
                <a:latin typeface="+mj-lt"/>
                <a:ea typeface="GT Walsheim Regular" panose="02000503030000020003" pitchFamily="50" charset="0"/>
                <a:cs typeface="GT Walsheim Regular" panose="02000503030000020003" pitchFamily="50" charset="0"/>
              </a:defRPr>
            </a:lvl1pPr>
          </a:lstStyle>
          <a:p>
            <a:pPr lvl="0"/>
            <a:r>
              <a:rPr lang="en-US" dirty="0"/>
              <a:t>Topic of Presentation 28pt</a:t>
            </a:r>
          </a:p>
        </p:txBody>
      </p:sp>
    </p:spTree>
    <p:extLst>
      <p:ext uri="{BB962C8B-B14F-4D97-AF65-F5344CB8AC3E}">
        <p14:creationId xmlns:p14="http://schemas.microsoft.com/office/powerpoint/2010/main" val="212930651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ain Bullet Continued">
    <p:bg>
      <p:bgPr>
        <a:solidFill>
          <a:schemeClr val="bg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98DB5D4-FF4F-46D0-88AE-1D722E2D4A84}"/>
              </a:ext>
            </a:extLst>
          </p:cNvPr>
          <p:cNvSpPr/>
          <p:nvPr userDrawn="1"/>
        </p:nvSpPr>
        <p:spPr>
          <a:xfrm>
            <a:off x="-2227153" y="1360931"/>
            <a:ext cx="11736803" cy="4876095"/>
          </a:xfrm>
          <a:prstGeom prst="roundRect">
            <a:avLst>
              <a:gd name="adj" fmla="val 50000"/>
            </a:avLst>
          </a:prstGeom>
          <a:solidFill>
            <a:srgbClr val="67C6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1800"/>
              </a:spcBef>
              <a:spcAft>
                <a:spcPts val="0"/>
              </a:spcAft>
            </a:pPr>
            <a:endParaRPr lang="en-AU" sz="1600" b="1" kern="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
        <p:nvSpPr>
          <p:cNvPr id="12" name="Text Placeholder 16"/>
          <p:cNvSpPr>
            <a:spLocks noGrp="1"/>
          </p:cNvSpPr>
          <p:nvPr>
            <p:ph type="body" sz="quarter" idx="14" hasCustomPrompt="1"/>
          </p:nvPr>
        </p:nvSpPr>
        <p:spPr>
          <a:xfrm>
            <a:off x="658813" y="1617800"/>
            <a:ext cx="6386905" cy="3321422"/>
          </a:xfrm>
          <a:prstGeom prst="rect">
            <a:avLst/>
          </a:prstGeom>
        </p:spPr>
        <p:txBody>
          <a:bodyPr wrap="square">
            <a:spAutoFit/>
          </a:bodyPr>
          <a:lstStyle>
            <a:lvl1pPr marL="273050" indent="-273050">
              <a:buSzPct val="70000"/>
              <a:buFont typeface="Arial" charset="0"/>
              <a:buChar char="•"/>
              <a:tabLst/>
              <a:defRPr sz="3500" b="0" i="0" baseline="0">
                <a:solidFill>
                  <a:schemeClr val="bg1"/>
                </a:solidFill>
                <a:latin typeface="+mj-lt"/>
                <a:ea typeface="GT Walsheim Regular" panose="02000503030000020003" pitchFamily="50" charset="0"/>
                <a:cs typeface="GT Walsheim Regular" panose="02000503030000020003" pitchFamily="50" charset="0"/>
              </a:defRPr>
            </a:lvl1pPr>
            <a:lvl2pPr marL="685800" marR="0" indent="-228600" algn="l" defTabSz="914400" rtl="0" eaLnBrk="1" fontAlgn="auto" latinLnBrk="0" hangingPunct="1">
              <a:lnSpc>
                <a:spcPct val="90000"/>
              </a:lnSpc>
              <a:spcBef>
                <a:spcPts val="500"/>
              </a:spcBef>
              <a:spcAft>
                <a:spcPts val="0"/>
              </a:spcAft>
              <a:buClrTx/>
              <a:buSzPct val="70000"/>
              <a:buFont typeface="Arial"/>
              <a:buChar char="•"/>
              <a:tabLst/>
              <a:defRPr sz="3500" b="0" i="0">
                <a:solidFill>
                  <a:schemeClr val="bg1"/>
                </a:solidFill>
                <a:latin typeface="+mj-lt"/>
                <a:ea typeface="GT Walsheim Regular" panose="02000503030000020003" pitchFamily="50" charset="0"/>
                <a:cs typeface="GT Walsheim Regular" panose="02000503030000020003" pitchFamily="50" charset="0"/>
              </a:defRPr>
            </a:lvl2pPr>
            <a:lvl3pPr marL="914400" indent="0">
              <a:buNone/>
              <a:defRPr sz="3500" b="0" i="0">
                <a:solidFill>
                  <a:schemeClr val="bg1"/>
                </a:solidFill>
                <a:latin typeface="+mj-lt"/>
                <a:ea typeface="GT Walsheim Regular" panose="02000503030000020003" pitchFamily="50" charset="0"/>
                <a:cs typeface="GT Walsheim Regular" panose="02000503030000020003" pitchFamily="50" charset="0"/>
              </a:defRPr>
            </a:lvl3pPr>
            <a:lvl4pPr>
              <a:defRPr sz="3500" b="0" i="0">
                <a:solidFill>
                  <a:schemeClr val="bg1"/>
                </a:solidFill>
                <a:latin typeface="+mj-lt"/>
                <a:ea typeface="GT Walsheim Regular" panose="02000503030000020003" pitchFamily="50" charset="0"/>
                <a:cs typeface="GT Walsheim Regular" panose="02000503030000020003" pitchFamily="50" charset="0"/>
              </a:defRPr>
            </a:lvl4pPr>
            <a:lvl5pPr>
              <a:defRPr sz="3500" b="0" i="0">
                <a:solidFill>
                  <a:schemeClr val="bg1"/>
                </a:solidFill>
                <a:latin typeface="+mj-lt"/>
                <a:ea typeface="GT Walsheim Regular" panose="02000503030000020003" pitchFamily="50" charset="0"/>
                <a:cs typeface="GT Walsheim Regular" panose="02000503030000020003" pitchFamily="50" charset="0"/>
              </a:defRPr>
            </a:lvl5pPr>
          </a:lstStyle>
          <a:p>
            <a:pPr lvl="0"/>
            <a:r>
              <a:rPr lang="en-US" dirty="0"/>
              <a:t>Insert statement here</a:t>
            </a:r>
          </a:p>
          <a:p>
            <a:pPr lvl="1"/>
            <a:r>
              <a:rPr lang="en-US" dirty="0"/>
              <a:t>Insert statement here</a:t>
            </a:r>
          </a:p>
          <a:p>
            <a:pPr marL="1143000" marR="0" lvl="2" indent="-228600" algn="l" defTabSz="914400" rtl="0" eaLnBrk="1" fontAlgn="auto" latinLnBrk="0" hangingPunct="1">
              <a:lnSpc>
                <a:spcPct val="90000"/>
              </a:lnSpc>
              <a:spcBef>
                <a:spcPts val="500"/>
              </a:spcBef>
              <a:spcAft>
                <a:spcPts val="0"/>
              </a:spcAft>
              <a:buClrTx/>
              <a:buSzPct val="70000"/>
              <a:buFont typeface="Arial"/>
              <a:buChar char="•"/>
              <a:tabLst/>
              <a:defRPr/>
            </a:pPr>
            <a:r>
              <a:rPr lang="en-US" dirty="0"/>
              <a:t>Insert statement here</a:t>
            </a:r>
          </a:p>
          <a:p>
            <a:pPr marL="1600200" marR="0" lvl="3" indent="-228600" algn="l" defTabSz="914400" rtl="0" eaLnBrk="1" fontAlgn="auto" latinLnBrk="0" hangingPunct="1">
              <a:lnSpc>
                <a:spcPct val="90000"/>
              </a:lnSpc>
              <a:spcBef>
                <a:spcPts val="500"/>
              </a:spcBef>
              <a:spcAft>
                <a:spcPts val="0"/>
              </a:spcAft>
              <a:buClrTx/>
              <a:buSzPct val="70000"/>
              <a:buFont typeface="Arial"/>
              <a:buChar char="•"/>
              <a:tabLst/>
              <a:defRPr/>
            </a:pPr>
            <a:r>
              <a:rPr lang="en-US" dirty="0"/>
              <a:t>Insert statement</a:t>
            </a:r>
          </a:p>
          <a:p>
            <a:pPr marL="2057400" marR="0" lvl="4" indent="-228600" algn="l" defTabSz="914400" rtl="0" eaLnBrk="1" fontAlgn="auto" latinLnBrk="0" hangingPunct="1">
              <a:lnSpc>
                <a:spcPct val="90000"/>
              </a:lnSpc>
              <a:spcBef>
                <a:spcPts val="500"/>
              </a:spcBef>
              <a:spcAft>
                <a:spcPts val="0"/>
              </a:spcAft>
              <a:buClrTx/>
              <a:buSzPct val="70000"/>
              <a:buFont typeface="Arial"/>
              <a:buChar char="•"/>
              <a:tabLst/>
              <a:defRPr/>
            </a:pPr>
            <a:r>
              <a:rPr lang="en-US" dirty="0"/>
              <a:t>35pt GT </a:t>
            </a:r>
            <a:r>
              <a:rPr lang="en-US" dirty="0" err="1"/>
              <a:t>Walsheim</a:t>
            </a:r>
            <a:endParaRPr lang="en-US" dirty="0"/>
          </a:p>
          <a:p>
            <a:pPr lvl="1"/>
            <a:endParaRPr lang="en-US" dirty="0"/>
          </a:p>
        </p:txBody>
      </p:sp>
      <p:sp>
        <p:nvSpPr>
          <p:cNvPr id="6" name="Text Placeholder 16">
            <a:extLst>
              <a:ext uri="{FF2B5EF4-FFF2-40B4-BE49-F238E27FC236}">
                <a16:creationId xmlns:a16="http://schemas.microsoft.com/office/drawing/2014/main" id="{56DFAA07-BF08-4F9B-8BB4-004B33ECF7C5}"/>
              </a:ext>
            </a:extLst>
          </p:cNvPr>
          <p:cNvSpPr>
            <a:spLocks noGrp="1"/>
          </p:cNvSpPr>
          <p:nvPr>
            <p:ph type="body" sz="quarter" idx="11" hasCustomPrompt="1"/>
          </p:nvPr>
        </p:nvSpPr>
        <p:spPr>
          <a:xfrm>
            <a:off x="532157" y="426278"/>
            <a:ext cx="6513561" cy="715581"/>
          </a:xfrm>
          <a:prstGeom prst="rect">
            <a:avLst/>
          </a:prstGeom>
        </p:spPr>
        <p:txBody>
          <a:bodyPr wrap="square">
            <a:spAutoFit/>
          </a:bodyPr>
          <a:lstStyle>
            <a:lvl1pPr marL="0" indent="0">
              <a:buNone/>
              <a:defRPr sz="4500" b="1" i="0" baseline="0">
                <a:latin typeface="+mj-lt"/>
                <a:ea typeface="Gotham Rounded Bold" charset="0"/>
                <a:cs typeface="Gotham Rounded Bold" charset="0"/>
              </a:defRPr>
            </a:lvl1pPr>
          </a:lstStyle>
          <a:p>
            <a:pPr lvl="0"/>
            <a:r>
              <a:rPr lang="en-US" dirty="0"/>
              <a:t>Page Title 45pt</a:t>
            </a:r>
          </a:p>
        </p:txBody>
      </p:sp>
    </p:spTree>
    <p:extLst>
      <p:ext uri="{BB962C8B-B14F-4D97-AF65-F5344CB8AC3E}">
        <p14:creationId xmlns:p14="http://schemas.microsoft.com/office/powerpoint/2010/main" val="986617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p15:clr>
            <a:srgbClr val="FBAE40"/>
          </p15:clr>
        </p15:guide>
        <p15:guide id="6" orient="horz" pos="1003">
          <p15:clr>
            <a:srgbClr val="FBAE40"/>
          </p15:clr>
        </p15:guide>
        <p15:guide id="7" orient="horz" pos="390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ted Page Two Columns">
    <p:spTree>
      <p:nvGrpSpPr>
        <p:cNvPr id="1" name=""/>
        <p:cNvGrpSpPr/>
        <p:nvPr/>
      </p:nvGrpSpPr>
      <p:grpSpPr>
        <a:xfrm>
          <a:off x="0" y="0"/>
          <a:ext cx="0" cy="0"/>
          <a:chOff x="0" y="0"/>
          <a:chExt cx="0" cy="0"/>
        </a:xfrm>
      </p:grpSpPr>
      <p:sp>
        <p:nvSpPr>
          <p:cNvPr id="10" name="Text Placeholder 16"/>
          <p:cNvSpPr>
            <a:spLocks noGrp="1"/>
          </p:cNvSpPr>
          <p:nvPr>
            <p:ph type="body" sz="quarter" idx="11" hasCustomPrompt="1"/>
          </p:nvPr>
        </p:nvSpPr>
        <p:spPr>
          <a:xfrm>
            <a:off x="532157" y="426278"/>
            <a:ext cx="5563843" cy="715581"/>
          </a:xfrm>
          <a:prstGeom prst="rect">
            <a:avLst/>
          </a:prstGeom>
        </p:spPr>
        <p:txBody>
          <a:bodyPr wrap="square">
            <a:spAutoFit/>
          </a:bodyPr>
          <a:lstStyle>
            <a:lvl1pPr marL="0" indent="0">
              <a:buNone/>
              <a:defRPr sz="4500" b="1" i="0" baseline="0">
                <a:latin typeface="+mj-lt"/>
                <a:ea typeface="Gotham Rounded Bold" charset="0"/>
                <a:cs typeface="Gotham Rounded Bold" charset="0"/>
              </a:defRPr>
            </a:lvl1pPr>
          </a:lstStyle>
          <a:p>
            <a:pPr lvl="0"/>
            <a:r>
              <a:rPr lang="en-US" dirty="0"/>
              <a:t>Page Title 45pt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
        <p:nvSpPr>
          <p:cNvPr id="14" name="Text Placeholder 16"/>
          <p:cNvSpPr>
            <a:spLocks noGrp="1"/>
          </p:cNvSpPr>
          <p:nvPr>
            <p:ph type="body" sz="quarter" idx="14" hasCustomPrompt="1"/>
          </p:nvPr>
        </p:nvSpPr>
        <p:spPr>
          <a:xfrm>
            <a:off x="658813" y="1617800"/>
            <a:ext cx="8457891" cy="3334887"/>
          </a:xfrm>
          <a:prstGeom prst="rect">
            <a:avLst/>
          </a:prstGeom>
        </p:spPr>
        <p:txBody>
          <a:bodyPr wrap="square">
            <a:spAutoFit/>
          </a:bodyPr>
          <a:lstStyle>
            <a:lvl1pPr marL="273050" indent="-273050">
              <a:buSzPct val="70000"/>
              <a:buFont typeface="Arial" charset="0"/>
              <a:buChar char="•"/>
              <a:tabLst/>
              <a:defRPr sz="3500" b="0" i="0" baseline="0">
                <a:latin typeface="+mj-lt"/>
                <a:ea typeface="GT Walsheim Regular" panose="02000503030000020003" pitchFamily="50" charset="0"/>
                <a:cs typeface="GT Walsheim Regular" panose="02000503030000020003" pitchFamily="50" charset="0"/>
              </a:defRPr>
            </a:lvl1pPr>
            <a:lvl2pPr marL="685800" marR="0" indent="-228600" algn="l" defTabSz="914400" rtl="0" eaLnBrk="1" fontAlgn="auto" latinLnBrk="0" hangingPunct="1">
              <a:lnSpc>
                <a:spcPct val="90000"/>
              </a:lnSpc>
              <a:spcBef>
                <a:spcPts val="500"/>
              </a:spcBef>
              <a:spcAft>
                <a:spcPts val="0"/>
              </a:spcAft>
              <a:buClrTx/>
              <a:buSzPct val="70000"/>
              <a:buFont typeface="Arial"/>
              <a:buChar char="•"/>
              <a:tabLst/>
              <a:defRPr sz="3500" b="0" i="0">
                <a:latin typeface="+mj-lt"/>
                <a:ea typeface="GT Walsheim Regular" panose="02000503030000020003" pitchFamily="50" charset="0"/>
                <a:cs typeface="GT Walsheim Regular" panose="02000503030000020003" pitchFamily="50" charset="0"/>
              </a:defRPr>
            </a:lvl2pPr>
            <a:lvl3pPr marL="914400" indent="0">
              <a:buNone/>
              <a:defRPr sz="3500" b="0" i="0">
                <a:latin typeface="+mj-lt"/>
                <a:ea typeface="GT Walsheim Regular" panose="02000503030000020003" pitchFamily="50" charset="0"/>
                <a:cs typeface="GT Walsheim Regular" panose="02000503030000020003" pitchFamily="50" charset="0"/>
              </a:defRPr>
            </a:lvl3pPr>
            <a:lvl4pPr>
              <a:defRPr sz="3500" b="0" i="0">
                <a:latin typeface="+mj-lt"/>
                <a:ea typeface="GT Walsheim Regular" panose="02000503030000020003" pitchFamily="50" charset="0"/>
                <a:cs typeface="GT Walsheim Regular" panose="02000503030000020003" pitchFamily="50" charset="0"/>
              </a:defRPr>
            </a:lvl4pPr>
            <a:lvl5pPr>
              <a:defRPr sz="3500" b="0" i="0">
                <a:latin typeface="+mj-lt"/>
                <a:ea typeface="GT Walsheim Regular" panose="02000503030000020003" pitchFamily="50" charset="0"/>
                <a:cs typeface="GT Walsheim Regular" panose="02000503030000020003" pitchFamily="50" charset="0"/>
              </a:defRPr>
            </a:lvl5pPr>
          </a:lstStyle>
          <a:p>
            <a:pPr lvl="0"/>
            <a:r>
              <a:rPr lang="en-US" dirty="0"/>
              <a:t>Insert statement here</a:t>
            </a:r>
          </a:p>
          <a:p>
            <a:pPr lvl="1"/>
            <a:r>
              <a:rPr lang="en-US" dirty="0"/>
              <a:t>Insert statement here</a:t>
            </a:r>
          </a:p>
          <a:p>
            <a:pPr marL="1143000" marR="0" lvl="2" indent="-228600" algn="l" defTabSz="914400" rtl="0" eaLnBrk="1" fontAlgn="auto" latinLnBrk="0" hangingPunct="1">
              <a:lnSpc>
                <a:spcPct val="90000"/>
              </a:lnSpc>
              <a:spcBef>
                <a:spcPts val="500"/>
              </a:spcBef>
              <a:spcAft>
                <a:spcPts val="0"/>
              </a:spcAft>
              <a:buClrTx/>
              <a:buSzPct val="70000"/>
              <a:buFont typeface="Arial"/>
              <a:buChar char="•"/>
              <a:tabLst/>
              <a:defRPr/>
            </a:pPr>
            <a:r>
              <a:rPr lang="en-US" dirty="0"/>
              <a:t>Insert statement here</a:t>
            </a:r>
          </a:p>
          <a:p>
            <a:pPr marL="1600200" marR="0" lvl="3" indent="-228600" algn="l" defTabSz="914400" rtl="0" eaLnBrk="1" fontAlgn="auto" latinLnBrk="0" hangingPunct="1">
              <a:lnSpc>
                <a:spcPct val="90000"/>
              </a:lnSpc>
              <a:spcBef>
                <a:spcPts val="500"/>
              </a:spcBef>
              <a:spcAft>
                <a:spcPts val="0"/>
              </a:spcAft>
              <a:buClrTx/>
              <a:buSzPct val="70000"/>
              <a:buFont typeface="Arial"/>
              <a:buChar char="•"/>
              <a:tabLst/>
              <a:defRPr/>
            </a:pPr>
            <a:r>
              <a:rPr lang="en-US" dirty="0"/>
              <a:t>Insert statement</a:t>
            </a:r>
          </a:p>
          <a:p>
            <a:pPr marL="2057400" marR="0" lvl="4" indent="-228600" algn="l" defTabSz="914400" rtl="0" eaLnBrk="1" fontAlgn="auto" latinLnBrk="0" hangingPunct="1">
              <a:lnSpc>
                <a:spcPct val="90000"/>
              </a:lnSpc>
              <a:spcBef>
                <a:spcPts val="500"/>
              </a:spcBef>
              <a:spcAft>
                <a:spcPts val="0"/>
              </a:spcAft>
              <a:buClrTx/>
              <a:buSzPct val="70000"/>
              <a:buFont typeface="Arial"/>
              <a:buChar char="•"/>
              <a:tabLst/>
              <a:defRPr/>
            </a:pPr>
            <a:r>
              <a:rPr lang="en-US" dirty="0"/>
              <a:t>35pt GT </a:t>
            </a:r>
            <a:r>
              <a:rPr lang="en-US" dirty="0" err="1"/>
              <a:t>Walsheim</a:t>
            </a:r>
            <a:endParaRPr lang="en-US" dirty="0"/>
          </a:p>
          <a:p>
            <a:pPr lvl="1"/>
            <a:endParaRPr lang="en-US" dirty="0"/>
          </a:p>
        </p:txBody>
      </p:sp>
    </p:spTree>
    <p:extLst>
      <p:ext uri="{BB962C8B-B14F-4D97-AF65-F5344CB8AC3E}">
        <p14:creationId xmlns:p14="http://schemas.microsoft.com/office/powerpoint/2010/main" val="2547260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1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cialty Small Statement">
    <p:spTree>
      <p:nvGrpSpPr>
        <p:cNvPr id="1" name=""/>
        <p:cNvGrpSpPr/>
        <p:nvPr/>
      </p:nvGrpSpPr>
      <p:grpSpPr>
        <a:xfrm>
          <a:off x="0" y="0"/>
          <a:ext cx="0" cy="0"/>
          <a:chOff x="0" y="0"/>
          <a:chExt cx="0" cy="0"/>
        </a:xfrm>
      </p:grpSpPr>
      <p:cxnSp>
        <p:nvCxnSpPr>
          <p:cNvPr id="19" name="Straight Connector 18"/>
          <p:cNvCxnSpPr/>
          <p:nvPr userDrawn="1"/>
        </p:nvCxnSpPr>
        <p:spPr>
          <a:xfrm flipV="1">
            <a:off x="6142300" y="6169312"/>
            <a:ext cx="252190" cy="1"/>
          </a:xfrm>
          <a:prstGeom prst="line">
            <a:avLst/>
          </a:prstGeom>
          <a:ln w="88900" cap="rnd">
            <a:solidFill>
              <a:schemeClr val="bg1"/>
            </a:solidFill>
            <a:prstDash val="sysDot"/>
            <a:round/>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2285" y="1536164"/>
            <a:ext cx="2383200" cy="1259555"/>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093" y="3357542"/>
            <a:ext cx="532800" cy="58815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5400000">
            <a:off x="2036987" y="2015957"/>
            <a:ext cx="776598" cy="1446786"/>
          </a:xfrm>
          <a:prstGeom prst="rect">
            <a:avLst/>
          </a:prstGeom>
        </p:spPr>
      </p:pic>
      <p:pic>
        <p:nvPicPr>
          <p:cNvPr id="16" name="Picture 1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rot="5400000">
            <a:off x="3126215" y="3964322"/>
            <a:ext cx="2569680" cy="1548000"/>
          </a:xfrm>
          <a:prstGeom prst="rect">
            <a:avLst/>
          </a:prstGeom>
        </p:spPr>
      </p:pic>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49898" y="1072356"/>
            <a:ext cx="532800" cy="588156"/>
          </a:xfrm>
          <a:prstGeom prst="rect">
            <a:avLst/>
          </a:prstGeom>
        </p:spPr>
      </p:pic>
      <p:pic>
        <p:nvPicPr>
          <p:cNvPr id="18" name="Picture 1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2358078" y="4014929"/>
            <a:ext cx="776598" cy="1446786"/>
          </a:xfrm>
          <a:prstGeom prst="rect">
            <a:avLst/>
          </a:prstGeom>
        </p:spPr>
      </p:pic>
      <p:sp>
        <p:nvSpPr>
          <p:cNvPr id="21" name="Text Placeholder 16"/>
          <p:cNvSpPr>
            <a:spLocks noGrp="1"/>
          </p:cNvSpPr>
          <p:nvPr>
            <p:ph type="body" sz="quarter" idx="13" hasCustomPrompt="1"/>
          </p:nvPr>
        </p:nvSpPr>
        <p:spPr>
          <a:xfrm>
            <a:off x="5985523" y="1842274"/>
            <a:ext cx="5437187" cy="934871"/>
          </a:xfrm>
          <a:prstGeom prst="rect">
            <a:avLst/>
          </a:prstGeom>
        </p:spPr>
        <p:txBody>
          <a:bodyPr wrap="square">
            <a:spAutoFit/>
          </a:bodyPr>
          <a:lstStyle>
            <a:lvl1pPr marL="0" indent="0">
              <a:buSzPct val="70000"/>
              <a:buFont typeface="Arial" charset="0"/>
              <a:buNone/>
              <a:tabLst/>
              <a:defRPr sz="3000" b="0" i="0" baseline="0">
                <a:solidFill>
                  <a:schemeClr val="tx1"/>
                </a:solidFill>
                <a:latin typeface="+mn-lt"/>
                <a:ea typeface="GT Walsheim Regular" panose="02000503030000020003" pitchFamily="50" charset="0"/>
                <a:cs typeface="GT Walsheim Regular" panose="02000503030000020003" pitchFamily="50" charset="0"/>
              </a:defRPr>
            </a:lvl1pPr>
          </a:lstStyle>
          <a:p>
            <a:pPr lvl="0"/>
            <a:r>
              <a:rPr lang="en-US" dirty="0"/>
              <a:t>Lorem ipsum dolor 30pt</a:t>
            </a:r>
            <a:br>
              <a:rPr lang="en-US" dirty="0"/>
            </a:br>
            <a:endParaRPr lang="en-US" dirty="0"/>
          </a:p>
        </p:txBody>
      </p:sp>
      <p:sp>
        <p:nvSpPr>
          <p:cNvPr id="22" name="Text Placeholder 16"/>
          <p:cNvSpPr>
            <a:spLocks noGrp="1"/>
          </p:cNvSpPr>
          <p:nvPr>
            <p:ph type="body" sz="quarter" idx="14" hasCustomPrompt="1"/>
          </p:nvPr>
        </p:nvSpPr>
        <p:spPr>
          <a:xfrm>
            <a:off x="5985523" y="1080804"/>
            <a:ext cx="5437187" cy="519373"/>
          </a:xfrm>
          <a:prstGeom prst="rect">
            <a:avLst/>
          </a:prstGeom>
          <a:solidFill>
            <a:schemeClr val="bg1"/>
          </a:solidFill>
        </p:spPr>
        <p:txBody>
          <a:bodyPr wrap="square">
            <a:spAutoFit/>
          </a:bodyPr>
          <a:lstStyle>
            <a:lvl1pPr marL="0" indent="0">
              <a:buSzPct val="70000"/>
              <a:buFont typeface="Arial" charset="0"/>
              <a:buNone/>
              <a:tabLst/>
              <a:defRPr sz="3000" b="1" i="0" baseline="0">
                <a:solidFill>
                  <a:srgbClr val="E83040"/>
                </a:solidFill>
                <a:latin typeface="+mj-lt"/>
                <a:ea typeface="GT Walsheim Regular" panose="02000503030000020003" pitchFamily="50" charset="0"/>
                <a:cs typeface="GT Walsheim Regular" panose="02000503030000020003" pitchFamily="50" charset="0"/>
              </a:defRPr>
            </a:lvl1pPr>
          </a:lstStyle>
          <a:p>
            <a:pPr lvl="0"/>
            <a:r>
              <a:rPr lang="en-US" dirty="0"/>
              <a:t>Statement title</a:t>
            </a:r>
          </a:p>
        </p:txBody>
      </p:sp>
      <p:pic>
        <p:nvPicPr>
          <p:cNvPr id="20" name="Pictur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79907" y="373886"/>
            <a:ext cx="1982063" cy="644400"/>
          </a:xfrm>
          <a:prstGeom prst="rect">
            <a:avLst/>
          </a:prstGeom>
        </p:spPr>
      </p:pic>
    </p:spTree>
    <p:extLst>
      <p:ext uri="{BB962C8B-B14F-4D97-AF65-F5344CB8AC3E}">
        <p14:creationId xmlns:p14="http://schemas.microsoft.com/office/powerpoint/2010/main" val="12086393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p15:clr>
            <a:srgbClr val="FBAE40"/>
          </p15:clr>
        </p15:guide>
        <p15:guide id="7" orient="horz" pos="3906">
          <p15:clr>
            <a:srgbClr val="FBAE40"/>
          </p15:clr>
        </p15:guide>
        <p15:guide id="8" pos="2933" userDrawn="1">
          <p15:clr>
            <a:srgbClr val="FBAE40"/>
          </p15:clr>
        </p15:guide>
        <p15:guide id="9" pos="3160" userDrawn="1">
          <p15:clr>
            <a:srgbClr val="FBAE40"/>
          </p15:clr>
        </p15:guide>
        <p15:guide id="10" orient="horz" pos="731" userDrawn="1">
          <p15:clr>
            <a:srgbClr val="FBAE40"/>
          </p15:clr>
        </p15:guide>
        <p15:guide id="11"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xt and Image">
    <p:spTree>
      <p:nvGrpSpPr>
        <p:cNvPr id="1" name=""/>
        <p:cNvGrpSpPr/>
        <p:nvPr/>
      </p:nvGrpSpPr>
      <p:grpSpPr>
        <a:xfrm>
          <a:off x="0" y="0"/>
          <a:ext cx="0" cy="0"/>
          <a:chOff x="0" y="0"/>
          <a:chExt cx="0" cy="0"/>
        </a:xfrm>
      </p:grpSpPr>
      <p:sp>
        <p:nvSpPr>
          <p:cNvPr id="3" name="Picture Placeholder 2"/>
          <p:cNvSpPr>
            <a:spLocks noGrp="1"/>
          </p:cNvSpPr>
          <p:nvPr>
            <p:ph type="pic" sz="quarter" idx="15" hasCustomPrompt="1"/>
          </p:nvPr>
        </p:nvSpPr>
        <p:spPr>
          <a:xfrm>
            <a:off x="6096000" y="0"/>
            <a:ext cx="6096000" cy="6858000"/>
          </a:xfrm>
          <a:prstGeom prst="rect">
            <a:avLst/>
          </a:prstGeom>
        </p:spPr>
        <p:txBody>
          <a:bodyPr anchor="ctr"/>
          <a:lstStyle>
            <a:lvl1pPr marL="0" indent="0" algn="ctr">
              <a:buNone/>
              <a:defRPr>
                <a:latin typeface="GT Walsheim Regular" panose="02000503030000020003" pitchFamily="50" charset="0"/>
                <a:ea typeface="GT Walsheim Regular" panose="02000503030000020003" pitchFamily="50" charset="0"/>
                <a:cs typeface="GT Walsheim Regular" panose="02000503030000020003" pitchFamily="50" charset="0"/>
              </a:defRPr>
            </a:lvl1pPr>
          </a:lstStyle>
          <a:p>
            <a:r>
              <a:rPr lang="en-US" dirty="0"/>
              <a:t>Insert Image</a:t>
            </a:r>
            <a:br>
              <a:rPr lang="en-US" dirty="0"/>
            </a:br>
            <a:r>
              <a:rPr lang="en-US" dirty="0"/>
              <a:t>in here</a:t>
            </a:r>
          </a:p>
        </p:txBody>
      </p:sp>
      <p:sp>
        <p:nvSpPr>
          <p:cNvPr id="5" name="Text Placeholder 16">
            <a:extLst>
              <a:ext uri="{FF2B5EF4-FFF2-40B4-BE49-F238E27FC236}">
                <a16:creationId xmlns:a16="http://schemas.microsoft.com/office/drawing/2014/main" id="{923556B1-0A47-4F5C-8FA6-891F53AA2C5F}"/>
              </a:ext>
            </a:extLst>
          </p:cNvPr>
          <p:cNvSpPr>
            <a:spLocks noGrp="1"/>
          </p:cNvSpPr>
          <p:nvPr>
            <p:ph type="body" sz="quarter" idx="11" hasCustomPrompt="1"/>
          </p:nvPr>
        </p:nvSpPr>
        <p:spPr>
          <a:xfrm>
            <a:off x="532157" y="426278"/>
            <a:ext cx="5563843" cy="715581"/>
          </a:xfrm>
          <a:prstGeom prst="rect">
            <a:avLst/>
          </a:prstGeom>
        </p:spPr>
        <p:txBody>
          <a:bodyPr wrap="square">
            <a:spAutoFit/>
          </a:bodyPr>
          <a:lstStyle>
            <a:lvl1pPr marL="0" indent="0">
              <a:buNone/>
              <a:defRPr sz="4500" b="1" i="0" baseline="0">
                <a:latin typeface="+mj-lt"/>
                <a:ea typeface="Gotham Rounded Bold" charset="0"/>
                <a:cs typeface="Gotham Rounded Bold" charset="0"/>
              </a:defRPr>
            </a:lvl1pPr>
          </a:lstStyle>
          <a:p>
            <a:pPr lvl="0"/>
            <a:r>
              <a:rPr lang="en-US" dirty="0"/>
              <a:t>Page Title 45pt</a:t>
            </a:r>
          </a:p>
        </p:txBody>
      </p:sp>
      <p:sp>
        <p:nvSpPr>
          <p:cNvPr id="6" name="Text Placeholder 16">
            <a:extLst>
              <a:ext uri="{FF2B5EF4-FFF2-40B4-BE49-F238E27FC236}">
                <a16:creationId xmlns:a16="http://schemas.microsoft.com/office/drawing/2014/main" id="{4C349D2C-A4F0-460E-9E58-4F2684E9BBC3}"/>
              </a:ext>
            </a:extLst>
          </p:cNvPr>
          <p:cNvSpPr>
            <a:spLocks noGrp="1"/>
          </p:cNvSpPr>
          <p:nvPr>
            <p:ph type="body" sz="quarter" idx="14" hasCustomPrompt="1"/>
          </p:nvPr>
        </p:nvSpPr>
        <p:spPr>
          <a:xfrm>
            <a:off x="532157" y="1617800"/>
            <a:ext cx="5291611" cy="1816523"/>
          </a:xfrm>
          <a:prstGeom prst="rect">
            <a:avLst/>
          </a:prstGeom>
        </p:spPr>
        <p:txBody>
          <a:bodyPr wrap="square">
            <a:spAutoFit/>
          </a:bodyPr>
          <a:lstStyle>
            <a:lvl1pPr marL="273050" indent="-273050">
              <a:buSzPct val="70000"/>
              <a:buFont typeface="Arial" charset="0"/>
              <a:buChar char="•"/>
              <a:tabLst/>
              <a:defRPr sz="3500" b="0" i="0" baseline="0">
                <a:latin typeface="+mj-lt"/>
                <a:ea typeface="GT Walsheim Regular" panose="02000503030000020003" pitchFamily="50" charset="0"/>
                <a:cs typeface="GT Walsheim Regular" panose="02000503030000020003" pitchFamily="50" charset="0"/>
              </a:defRPr>
            </a:lvl1pPr>
            <a:lvl2pPr marL="685800" marR="0" indent="-228600" algn="l" defTabSz="914400" rtl="0" eaLnBrk="1" fontAlgn="auto" latinLnBrk="0" hangingPunct="1">
              <a:lnSpc>
                <a:spcPct val="90000"/>
              </a:lnSpc>
              <a:spcBef>
                <a:spcPts val="500"/>
              </a:spcBef>
              <a:spcAft>
                <a:spcPts val="0"/>
              </a:spcAft>
              <a:buClrTx/>
              <a:buSzPct val="70000"/>
              <a:buFont typeface="Arial"/>
              <a:buChar char="•"/>
              <a:tabLst/>
              <a:defRPr sz="3500" b="0" i="0">
                <a:latin typeface="GT Walsheim Regular" panose="02000503030000020003" pitchFamily="50" charset="0"/>
                <a:ea typeface="GT Walsheim Regular" panose="02000503030000020003" pitchFamily="50" charset="0"/>
                <a:cs typeface="GT Walsheim Regular" panose="02000503030000020003" pitchFamily="50" charset="0"/>
              </a:defRPr>
            </a:lvl2pPr>
            <a:lvl3pPr marL="914400" indent="0">
              <a:buNone/>
              <a:defRPr sz="3500" b="0" i="0">
                <a:latin typeface="GT Walsheim Regular" panose="02000503030000020003" pitchFamily="50" charset="0"/>
                <a:ea typeface="GT Walsheim Regular" panose="02000503030000020003" pitchFamily="50" charset="0"/>
                <a:cs typeface="GT Walsheim Regular" panose="02000503030000020003" pitchFamily="50" charset="0"/>
              </a:defRPr>
            </a:lvl3pPr>
            <a:lvl4pPr>
              <a:defRPr sz="3500" b="0" i="0">
                <a:latin typeface="GT Walsheim Regular" panose="02000503030000020003" pitchFamily="50" charset="0"/>
                <a:ea typeface="GT Walsheim Regular" panose="02000503030000020003" pitchFamily="50" charset="0"/>
                <a:cs typeface="GT Walsheim Regular" panose="02000503030000020003" pitchFamily="50" charset="0"/>
              </a:defRPr>
            </a:lvl4pPr>
            <a:lvl5pPr>
              <a:defRPr sz="3500" b="0" i="0">
                <a:latin typeface="GT Walsheim Regular" panose="02000503030000020003" pitchFamily="50" charset="0"/>
                <a:ea typeface="GT Walsheim Regular" panose="02000503030000020003" pitchFamily="50" charset="0"/>
                <a:cs typeface="GT Walsheim Regular" panose="02000503030000020003" pitchFamily="50" charset="0"/>
              </a:defRPr>
            </a:lvl5pPr>
          </a:lstStyle>
          <a:p>
            <a:pPr lvl="0"/>
            <a:r>
              <a:rPr lang="en-US" dirty="0"/>
              <a:t>Text</a:t>
            </a:r>
          </a:p>
          <a:p>
            <a:pPr lvl="0"/>
            <a:r>
              <a:rPr lang="en-US" dirty="0"/>
              <a:t>Text</a:t>
            </a:r>
          </a:p>
          <a:p>
            <a:pPr lvl="0"/>
            <a:r>
              <a:rPr lang="en-US" dirty="0"/>
              <a:t>Text</a:t>
            </a:r>
          </a:p>
        </p:txBody>
      </p:sp>
    </p:spTree>
    <p:extLst>
      <p:ext uri="{BB962C8B-B14F-4D97-AF65-F5344CB8AC3E}">
        <p14:creationId xmlns:p14="http://schemas.microsoft.com/office/powerpoint/2010/main" val="174834432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guide id="3" pos="365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Page—Thank You">
    <p:bg>
      <p:bgRef idx="1001">
        <a:schemeClr val="bg2"/>
      </p:bgRef>
    </p:bg>
    <p:spTree>
      <p:nvGrpSpPr>
        <p:cNvPr id="1" name=""/>
        <p:cNvGrpSpPr/>
        <p:nvPr/>
      </p:nvGrpSpPr>
      <p:grpSpPr>
        <a:xfrm>
          <a:off x="0" y="0"/>
          <a:ext cx="0" cy="0"/>
          <a:chOff x="0" y="0"/>
          <a:chExt cx="0" cy="0"/>
        </a:xfrm>
      </p:grpSpPr>
      <p:sp>
        <p:nvSpPr>
          <p:cNvPr id="17" name="Text Placeholder 16"/>
          <p:cNvSpPr>
            <a:spLocks noGrp="1"/>
          </p:cNvSpPr>
          <p:nvPr>
            <p:ph type="body" sz="quarter" idx="11" hasCustomPrompt="1"/>
          </p:nvPr>
        </p:nvSpPr>
        <p:spPr>
          <a:xfrm>
            <a:off x="527319" y="436275"/>
            <a:ext cx="5253355" cy="784830"/>
          </a:xfrm>
          <a:prstGeom prst="rect">
            <a:avLst/>
          </a:prstGeom>
        </p:spPr>
        <p:txBody>
          <a:bodyPr>
            <a:spAutoFit/>
          </a:bodyPr>
          <a:lstStyle>
            <a:lvl1pPr marL="0" indent="0">
              <a:buNone/>
              <a:defRPr sz="5000" b="1" i="0" baseline="0">
                <a:latin typeface="+mj-lt"/>
                <a:ea typeface="Gotham Rounded Bold" charset="0"/>
                <a:cs typeface="Gotham Rounded Bold" charset="0"/>
              </a:defRPr>
            </a:lvl1pPr>
          </a:lstStyle>
          <a:p>
            <a:pPr lvl="0"/>
            <a:r>
              <a:rPr lang="en-US" dirty="0"/>
              <a:t>Thank you</a:t>
            </a:r>
          </a:p>
        </p:txBody>
      </p:sp>
      <p:sp>
        <p:nvSpPr>
          <p:cNvPr id="26" name="Text Placeholder 24"/>
          <p:cNvSpPr>
            <a:spLocks noGrp="1"/>
          </p:cNvSpPr>
          <p:nvPr>
            <p:ph type="body" sz="quarter" idx="12" hasCustomPrompt="1"/>
          </p:nvPr>
        </p:nvSpPr>
        <p:spPr>
          <a:xfrm>
            <a:off x="576532" y="4133883"/>
            <a:ext cx="5761037" cy="1666875"/>
          </a:xfrm>
          <a:prstGeom prst="rect">
            <a:avLst/>
          </a:prstGeom>
        </p:spPr>
        <p:txBody>
          <a:bodyPr/>
          <a:lstStyle>
            <a:lvl1pPr marL="0" indent="0">
              <a:buNone/>
              <a:defRPr baseline="0">
                <a:solidFill>
                  <a:srgbClr val="E83040"/>
                </a:solidFill>
                <a:latin typeface="+mj-lt"/>
                <a:ea typeface="GT Walsheim Regular" panose="02000503030000020003" pitchFamily="50" charset="0"/>
                <a:cs typeface="GT Walsheim Regular" panose="02000503030000020003" pitchFamily="50" charset="0"/>
              </a:defRPr>
            </a:lvl1pPr>
          </a:lstStyle>
          <a:p>
            <a:pPr lvl="0"/>
            <a:r>
              <a:rPr lang="en-US" dirty="0"/>
              <a:t>Parting message </a:t>
            </a:r>
            <a:r>
              <a:rPr lang="en-US" dirty="0" err="1"/>
              <a:t>i.e</a:t>
            </a:r>
            <a:r>
              <a:rPr lang="en-US" dirty="0"/>
              <a:t> contact details or ’over to you</a:t>
            </a:r>
            <a:r>
              <a:rPr lang="is-IS" dirty="0"/>
              <a:t>…’</a:t>
            </a:r>
            <a:r>
              <a:rPr lang="en-US" dirty="0"/>
              <a:t>  </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Tree>
    <p:extLst>
      <p:ext uri="{BB962C8B-B14F-4D97-AF65-F5344CB8AC3E}">
        <p14:creationId xmlns:p14="http://schemas.microsoft.com/office/powerpoint/2010/main" val="11138861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nding Page">
    <p:bg>
      <p:bgPr>
        <a:solidFill>
          <a:schemeClr val="bg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78118" y="2048718"/>
            <a:ext cx="8197689" cy="2665198"/>
          </a:xfrm>
          <a:prstGeom prst="rect">
            <a:avLst/>
          </a:prstGeom>
        </p:spPr>
      </p:pic>
    </p:spTree>
    <p:extLst>
      <p:ext uri="{BB962C8B-B14F-4D97-AF65-F5344CB8AC3E}">
        <p14:creationId xmlns:p14="http://schemas.microsoft.com/office/powerpoint/2010/main" val="1601922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907" y="373886"/>
            <a:ext cx="1982063" cy="644400"/>
          </a:xfrm>
          <a:prstGeom prst="rect">
            <a:avLst/>
          </a:prstGeom>
        </p:spPr>
      </p:pic>
      <p:grpSp>
        <p:nvGrpSpPr>
          <p:cNvPr id="4" name="Group 3">
            <a:extLst>
              <a:ext uri="{FF2B5EF4-FFF2-40B4-BE49-F238E27FC236}">
                <a16:creationId xmlns:a16="http://schemas.microsoft.com/office/drawing/2014/main" id="{8D6D2D82-C8D9-41C3-ADBE-DDF62C910CEF}"/>
              </a:ext>
            </a:extLst>
          </p:cNvPr>
          <p:cNvGrpSpPr/>
          <p:nvPr userDrawn="1"/>
        </p:nvGrpSpPr>
        <p:grpSpPr>
          <a:xfrm>
            <a:off x="7288000" y="878880"/>
            <a:ext cx="4673970" cy="5481905"/>
            <a:chOff x="7795606" y="878880"/>
            <a:chExt cx="4673970" cy="5481905"/>
          </a:xfrm>
        </p:grpSpPr>
        <p:pic>
          <p:nvPicPr>
            <p:cNvPr id="2" name="Picture 1"/>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l="69804" t="13039"/>
            <a:stretch/>
          </p:blipFill>
          <p:spPr>
            <a:xfrm rot="10800000">
              <a:off x="9432316" y="878880"/>
              <a:ext cx="3037260" cy="5481905"/>
            </a:xfrm>
            <a:prstGeom prst="rect">
              <a:avLst/>
            </a:prstGeom>
          </p:spPr>
        </p:pic>
        <p:pic>
          <p:nvPicPr>
            <p:cNvPr id="3" name="Picture 2"/>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rot="5400000">
              <a:off x="8130700" y="4754999"/>
              <a:ext cx="776598" cy="1446786"/>
            </a:xfrm>
            <a:prstGeom prst="rect">
              <a:avLst/>
            </a:prstGeom>
          </p:spPr>
        </p:pic>
        <p:pic>
          <p:nvPicPr>
            <p:cNvPr id="6" name="Picture 5"/>
            <p:cNvPicPr>
              <a:picLocks noChangeAspect="1"/>
            </p:cNvPicPr>
            <p:nvPr userDrawn="1"/>
          </p:nvPicPr>
          <p:blipFill>
            <a:blip r:embed="rId7">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20896" y="2235981"/>
              <a:ext cx="531572" cy="586800"/>
            </a:xfrm>
            <a:prstGeom prst="rect">
              <a:avLst/>
            </a:prstGeom>
          </p:spPr>
        </p:pic>
      </p:grpSp>
    </p:spTree>
    <p:extLst>
      <p:ext uri="{BB962C8B-B14F-4D97-AF65-F5344CB8AC3E}">
        <p14:creationId xmlns:p14="http://schemas.microsoft.com/office/powerpoint/2010/main" val="84623537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393" userDrawn="1">
          <p15:clr>
            <a:srgbClr val="FBAE40"/>
          </p15:clr>
        </p15:guide>
        <p15:guide id="4" orient="horz" pos="527">
          <p15:clr>
            <a:srgbClr val="FBAE40"/>
          </p15:clr>
        </p15:guide>
        <p15:guide id="5" orient="horz" pos="346">
          <p15:clr>
            <a:srgbClr val="FBAE40"/>
          </p15:clr>
        </p15:guide>
        <p15:guide id="6" orient="horz" pos="1003">
          <p15:clr>
            <a:srgbClr val="FBAE40"/>
          </p15:clr>
        </p15:guide>
        <p15:guide id="7" orient="horz" pos="3906">
          <p15:clr>
            <a:srgbClr val="FBAE40"/>
          </p15:clr>
        </p15:guide>
        <p15:guide id="8" pos="141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pter Heading Grey">
    <p:bg>
      <p:bgRef idx="1001">
        <a:schemeClr val="bg2"/>
      </p:bgRef>
    </p:bg>
    <p:spTree>
      <p:nvGrpSpPr>
        <p:cNvPr id="1" name=""/>
        <p:cNvGrpSpPr/>
        <p:nvPr/>
      </p:nvGrpSpPr>
      <p:grpSpPr>
        <a:xfrm>
          <a:off x="0" y="0"/>
          <a:ext cx="0" cy="0"/>
          <a:chOff x="0" y="0"/>
          <a:chExt cx="0" cy="0"/>
        </a:xfrm>
      </p:grpSpPr>
      <p:sp>
        <p:nvSpPr>
          <p:cNvPr id="8" name="Text Placeholder 16"/>
          <p:cNvSpPr>
            <a:spLocks noGrp="1"/>
          </p:cNvSpPr>
          <p:nvPr>
            <p:ph type="body" sz="quarter" idx="11" hasCustomPrompt="1"/>
          </p:nvPr>
        </p:nvSpPr>
        <p:spPr>
          <a:xfrm>
            <a:off x="542317" y="435481"/>
            <a:ext cx="6513561" cy="1338828"/>
          </a:xfrm>
          <a:prstGeom prst="rect">
            <a:avLst/>
          </a:prstGeom>
        </p:spPr>
        <p:txBody>
          <a:bodyPr wrap="square">
            <a:spAutoFit/>
          </a:bodyPr>
          <a:lstStyle>
            <a:lvl1pPr marL="0" indent="0">
              <a:buNone/>
              <a:defRPr sz="4500" b="1" i="0" baseline="0">
                <a:latin typeface="+mj-lt"/>
                <a:ea typeface="Gotham Rounded Bold" charset="0"/>
                <a:cs typeface="Gotham Rounded Bold" charset="0"/>
              </a:defRPr>
            </a:lvl1pPr>
          </a:lstStyle>
          <a:p>
            <a:pPr lvl="0"/>
            <a:r>
              <a:rPr lang="en-US" dirty="0"/>
              <a:t>Chapter heading over one or two lines 45pt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Tree>
    <p:extLst>
      <p:ext uri="{BB962C8B-B14F-4D97-AF65-F5344CB8AC3E}">
        <p14:creationId xmlns:p14="http://schemas.microsoft.com/office/powerpoint/2010/main" val="39956220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Heading White">
    <p:bg>
      <p:bgPr>
        <a:solidFill>
          <a:schemeClr val="bg1"/>
        </a:solidFill>
        <a:effectLst/>
      </p:bgPr>
    </p:bg>
    <p:spTree>
      <p:nvGrpSpPr>
        <p:cNvPr id="1" name=""/>
        <p:cNvGrpSpPr/>
        <p:nvPr/>
      </p:nvGrpSpPr>
      <p:grpSpPr>
        <a:xfrm>
          <a:off x="0" y="0"/>
          <a:ext cx="0" cy="0"/>
          <a:chOff x="0" y="0"/>
          <a:chExt cx="0" cy="0"/>
        </a:xfrm>
      </p:grpSpPr>
      <p:sp>
        <p:nvSpPr>
          <p:cNvPr id="11" name="Text Placeholder 16"/>
          <p:cNvSpPr>
            <a:spLocks noGrp="1"/>
          </p:cNvSpPr>
          <p:nvPr>
            <p:ph type="body" sz="quarter" idx="11" hasCustomPrompt="1"/>
          </p:nvPr>
        </p:nvSpPr>
        <p:spPr>
          <a:xfrm>
            <a:off x="542317" y="435481"/>
            <a:ext cx="6513561" cy="1338828"/>
          </a:xfrm>
          <a:prstGeom prst="rect">
            <a:avLst/>
          </a:prstGeom>
        </p:spPr>
        <p:txBody>
          <a:bodyPr wrap="square">
            <a:spAutoFit/>
          </a:bodyPr>
          <a:lstStyle>
            <a:lvl1pPr marL="0" indent="0">
              <a:buNone/>
              <a:defRPr sz="4500" b="1" i="0" baseline="0">
                <a:latin typeface="+mj-lt"/>
                <a:ea typeface="Gotham Rounded Bold" charset="0"/>
                <a:cs typeface="Gotham Rounded Bold" charset="0"/>
              </a:defRPr>
            </a:lvl1pPr>
          </a:lstStyle>
          <a:p>
            <a:pPr lvl="0"/>
            <a:r>
              <a:rPr lang="en-US" dirty="0"/>
              <a:t>Chapter heading over one or two lines 45pt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Tree>
    <p:extLst>
      <p:ext uri="{BB962C8B-B14F-4D97-AF65-F5344CB8AC3E}">
        <p14:creationId xmlns:p14="http://schemas.microsoft.com/office/powerpoint/2010/main" val="11816221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Heading Grey">
    <p:bg>
      <p:bgRef idx="1001">
        <a:schemeClr val="bg2"/>
      </p:bgRef>
    </p:bg>
    <p:spTree>
      <p:nvGrpSpPr>
        <p:cNvPr id="1" name=""/>
        <p:cNvGrpSpPr/>
        <p:nvPr/>
      </p:nvGrpSpPr>
      <p:grpSpPr>
        <a:xfrm>
          <a:off x="0" y="0"/>
          <a:ext cx="0" cy="0"/>
          <a:chOff x="0" y="0"/>
          <a:chExt cx="0" cy="0"/>
        </a:xfrm>
      </p:grpSpPr>
      <p:sp>
        <p:nvSpPr>
          <p:cNvPr id="8" name="Text Placeholder 16"/>
          <p:cNvSpPr>
            <a:spLocks noGrp="1"/>
          </p:cNvSpPr>
          <p:nvPr>
            <p:ph type="body" sz="quarter" idx="11" hasCustomPrompt="1"/>
          </p:nvPr>
        </p:nvSpPr>
        <p:spPr>
          <a:xfrm>
            <a:off x="542317" y="435481"/>
            <a:ext cx="6513561" cy="1338828"/>
          </a:xfrm>
          <a:prstGeom prst="rect">
            <a:avLst/>
          </a:prstGeom>
        </p:spPr>
        <p:txBody>
          <a:bodyPr wrap="square">
            <a:spAutoFit/>
          </a:bodyPr>
          <a:lstStyle>
            <a:lvl1pPr marL="0" indent="0">
              <a:buNone/>
              <a:defRPr sz="4500" b="1" i="0" baseline="0">
                <a:latin typeface="+mj-lt"/>
                <a:ea typeface="Gotham Rounded Bold" charset="0"/>
                <a:cs typeface="Gotham Rounded Bold" charset="0"/>
              </a:defRPr>
            </a:lvl1pPr>
          </a:lstStyle>
          <a:p>
            <a:pPr lvl="0"/>
            <a:r>
              <a:rPr lang="en-US" dirty="0"/>
              <a:t>Chapter heading over one or two lines 45pt</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Tree>
    <p:extLst>
      <p:ext uri="{BB962C8B-B14F-4D97-AF65-F5344CB8AC3E}">
        <p14:creationId xmlns:p14="http://schemas.microsoft.com/office/powerpoint/2010/main" val="187412138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hapter Heading White">
    <p:bg>
      <p:bgPr>
        <a:solidFill>
          <a:schemeClr val="bg1"/>
        </a:solidFill>
        <a:effectLst/>
      </p:bgPr>
    </p:bg>
    <p:spTree>
      <p:nvGrpSpPr>
        <p:cNvPr id="1" name=""/>
        <p:cNvGrpSpPr/>
        <p:nvPr/>
      </p:nvGrpSpPr>
      <p:grpSpPr>
        <a:xfrm>
          <a:off x="0" y="0"/>
          <a:ext cx="0" cy="0"/>
          <a:chOff x="0" y="0"/>
          <a:chExt cx="0" cy="0"/>
        </a:xfrm>
      </p:grpSpPr>
      <p:sp>
        <p:nvSpPr>
          <p:cNvPr id="11" name="Text Placeholder 16"/>
          <p:cNvSpPr>
            <a:spLocks noGrp="1"/>
          </p:cNvSpPr>
          <p:nvPr>
            <p:ph type="body" sz="quarter" idx="11" hasCustomPrompt="1"/>
          </p:nvPr>
        </p:nvSpPr>
        <p:spPr>
          <a:xfrm>
            <a:off x="542317" y="435481"/>
            <a:ext cx="6513561" cy="1338828"/>
          </a:xfrm>
          <a:prstGeom prst="rect">
            <a:avLst/>
          </a:prstGeom>
        </p:spPr>
        <p:txBody>
          <a:bodyPr wrap="square">
            <a:spAutoFit/>
          </a:bodyPr>
          <a:lstStyle>
            <a:lvl1pPr marL="0" indent="0">
              <a:buNone/>
              <a:defRPr sz="4500" b="1" i="0" baseline="0">
                <a:latin typeface="+mj-lt"/>
                <a:ea typeface="Gotham Rounded Bold" charset="0"/>
                <a:cs typeface="Gotham Rounded Bold" charset="0"/>
              </a:defRPr>
            </a:lvl1pPr>
          </a:lstStyle>
          <a:p>
            <a:pPr lvl="0"/>
            <a:r>
              <a:rPr lang="en-US" dirty="0"/>
              <a:t>Chapter heading over one or two lines 45pt</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Tree>
    <p:extLst>
      <p:ext uri="{BB962C8B-B14F-4D97-AF65-F5344CB8AC3E}">
        <p14:creationId xmlns:p14="http://schemas.microsoft.com/office/powerpoint/2010/main" val="4760205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Statement">
    <p:bg>
      <p:bgRef idx="1001">
        <a:schemeClr val="bg2"/>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Tree>
    <p:extLst>
      <p:ext uri="{BB962C8B-B14F-4D97-AF65-F5344CB8AC3E}">
        <p14:creationId xmlns:p14="http://schemas.microsoft.com/office/powerpoint/2010/main" val="30957774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p15:clr>
            <a:srgbClr val="FBAE40"/>
          </p15:clr>
        </p15:guide>
        <p15:guide id="6" orient="horz" pos="333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er Statement">
    <p:bg>
      <p:bgRef idx="1001">
        <a:schemeClr val="bg2"/>
      </p:bgRef>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36065CB0-367A-467A-9FAA-4806A71BB7F7}"/>
              </a:ext>
            </a:extLst>
          </p:cNvPr>
          <p:cNvSpPr/>
          <p:nvPr userDrawn="1"/>
        </p:nvSpPr>
        <p:spPr>
          <a:xfrm>
            <a:off x="-1665027" y="-34519"/>
            <a:ext cx="10176680" cy="3965939"/>
          </a:xfrm>
          <a:prstGeom prst="roundRect">
            <a:avLst>
              <a:gd name="adj" fmla="val 50000"/>
            </a:avLst>
          </a:prstGeom>
          <a:solidFill>
            <a:srgbClr val="FDD65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1800"/>
              </a:spcBef>
              <a:spcAft>
                <a:spcPts val="0"/>
              </a:spcAft>
            </a:pPr>
            <a:endParaRPr lang="en-AU" sz="1600" b="1" kern="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1" name="Text Placeholder 16"/>
          <p:cNvSpPr>
            <a:spLocks noGrp="1"/>
          </p:cNvSpPr>
          <p:nvPr>
            <p:ph type="body" sz="quarter" idx="11" hasCustomPrompt="1"/>
          </p:nvPr>
        </p:nvSpPr>
        <p:spPr>
          <a:xfrm>
            <a:off x="593117" y="462006"/>
            <a:ext cx="7352003" cy="3416320"/>
          </a:xfrm>
          <a:prstGeom prst="rect">
            <a:avLst/>
          </a:prstGeom>
        </p:spPr>
        <p:txBody>
          <a:bodyPr wrap="square">
            <a:spAutoFit/>
          </a:bodyPr>
          <a:lstStyle>
            <a:lvl1pPr marL="0" indent="0">
              <a:buNone/>
              <a:defRPr sz="3000" b="1" i="0" baseline="0">
                <a:solidFill>
                  <a:schemeClr val="bg1"/>
                </a:solidFill>
                <a:latin typeface="+mj-lt"/>
                <a:ea typeface="Gotham Rounded Bold" charset="0"/>
                <a:cs typeface="Gotham Rounded Bold" charset="0"/>
              </a:defRPr>
            </a:lvl1pPr>
          </a:lstStyle>
          <a:p>
            <a:pPr lvl="0"/>
            <a:r>
              <a:rPr lang="en-US" dirty="0"/>
              <a:t>Smaller statement 30pt </a:t>
            </a:r>
            <a:r>
              <a:rPr lang="en-US" dirty="0" err="1"/>
              <a:t>Focussing</a:t>
            </a:r>
            <a:r>
              <a:rPr lang="en-US" dirty="0"/>
              <a:t> on a collaborative approach to the prevention of harm, we work with our partners in government, industry and the community to develop programs and initiatives which are grounded in evidence-based research, and help drive positive social change.</a:t>
            </a:r>
          </a:p>
        </p:txBody>
      </p:sp>
      <p:sp>
        <p:nvSpPr>
          <p:cNvPr id="14" name="Text Placeholder 16"/>
          <p:cNvSpPr>
            <a:spLocks noGrp="1"/>
          </p:cNvSpPr>
          <p:nvPr>
            <p:ph type="body" sz="quarter" idx="12" hasCustomPrompt="1"/>
          </p:nvPr>
        </p:nvSpPr>
        <p:spPr>
          <a:xfrm>
            <a:off x="575544" y="5300663"/>
            <a:ext cx="7210414" cy="341632"/>
          </a:xfrm>
          <a:prstGeom prst="rect">
            <a:avLst/>
          </a:prstGeom>
        </p:spPr>
        <p:txBody>
          <a:bodyPr wrap="square">
            <a:spAutoFit/>
          </a:bodyPr>
          <a:lstStyle>
            <a:lvl1pPr marL="0" indent="0">
              <a:buNone/>
              <a:defRPr sz="1800" b="0" i="0" baseline="0">
                <a:solidFill>
                  <a:srgbClr val="E83040"/>
                </a:solidFill>
                <a:latin typeface="+mj-lt"/>
                <a:ea typeface="GT Walsheim Regular" panose="02000503030000020003" pitchFamily="50" charset="0"/>
                <a:cs typeface="GT Walsheim Regular" panose="02000503030000020003" pitchFamily="50" charset="0"/>
              </a:defRPr>
            </a:lvl1pPr>
          </a:lstStyle>
          <a:p>
            <a:pPr lvl="0"/>
            <a:r>
              <a:rPr lang="en-US" dirty="0"/>
              <a:t>Author of quote, Context or position</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Tree>
    <p:extLst>
      <p:ext uri="{BB962C8B-B14F-4D97-AF65-F5344CB8AC3E}">
        <p14:creationId xmlns:p14="http://schemas.microsoft.com/office/powerpoint/2010/main" val="5901144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userDrawn="1">
          <p15:clr>
            <a:srgbClr val="FBAE40"/>
          </p15:clr>
        </p15:guide>
        <p15:guide id="4" orient="horz" pos="527">
          <p15:clr>
            <a:srgbClr val="FBAE40"/>
          </p15:clr>
        </p15:guide>
        <p15:guide id="5" orient="horz" pos="3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in Bullet">
    <p:bg>
      <p:bgPr>
        <a:solidFill>
          <a:schemeClr val="bg1"/>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D4076706-C6BE-4D68-97FE-43F289DB793E}"/>
              </a:ext>
            </a:extLst>
          </p:cNvPr>
          <p:cNvSpPr/>
          <p:nvPr userDrawn="1"/>
        </p:nvSpPr>
        <p:spPr>
          <a:xfrm>
            <a:off x="-3002507" y="1360931"/>
            <a:ext cx="12512158" cy="4876095"/>
          </a:xfrm>
          <a:prstGeom prst="roundRect">
            <a:avLst>
              <a:gd name="adj" fmla="val 50000"/>
            </a:avLst>
          </a:prstGeom>
          <a:solidFill>
            <a:srgbClr val="66D1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1800"/>
              </a:spcBef>
              <a:spcAft>
                <a:spcPts val="0"/>
              </a:spcAft>
            </a:pPr>
            <a:endParaRPr lang="en-AU" sz="1600" b="1" kern="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endParaRPr>
          </a:p>
        </p:txBody>
      </p:sp>
      <p:sp>
        <p:nvSpPr>
          <p:cNvPr id="12" name="Text Placeholder 16"/>
          <p:cNvSpPr>
            <a:spLocks noGrp="1"/>
          </p:cNvSpPr>
          <p:nvPr>
            <p:ph type="body" sz="quarter" idx="11" hasCustomPrompt="1"/>
          </p:nvPr>
        </p:nvSpPr>
        <p:spPr>
          <a:xfrm>
            <a:off x="532157" y="426278"/>
            <a:ext cx="6513561" cy="715581"/>
          </a:xfrm>
          <a:prstGeom prst="rect">
            <a:avLst/>
          </a:prstGeom>
        </p:spPr>
        <p:txBody>
          <a:bodyPr wrap="square">
            <a:spAutoFit/>
          </a:bodyPr>
          <a:lstStyle>
            <a:lvl1pPr marL="0" indent="0">
              <a:buNone/>
              <a:defRPr sz="4500" b="1" i="0" baseline="0">
                <a:latin typeface="+mj-lt"/>
                <a:ea typeface="Gotham Rounded Bold" charset="0"/>
                <a:cs typeface="Gotham Rounded Bold" charset="0"/>
              </a:defRPr>
            </a:lvl1pPr>
          </a:lstStyle>
          <a:p>
            <a:pPr lvl="0"/>
            <a:r>
              <a:rPr lang="en-US" dirty="0"/>
              <a:t>Page Title 45pt</a:t>
            </a:r>
          </a:p>
        </p:txBody>
      </p:sp>
      <p:sp>
        <p:nvSpPr>
          <p:cNvPr id="15" name="Text Placeholder 16"/>
          <p:cNvSpPr>
            <a:spLocks noGrp="1"/>
          </p:cNvSpPr>
          <p:nvPr>
            <p:ph type="body" sz="quarter" idx="14" hasCustomPrompt="1"/>
          </p:nvPr>
        </p:nvSpPr>
        <p:spPr>
          <a:xfrm>
            <a:off x="658813" y="1617800"/>
            <a:ext cx="6386905" cy="3321422"/>
          </a:xfrm>
          <a:prstGeom prst="rect">
            <a:avLst/>
          </a:prstGeom>
        </p:spPr>
        <p:txBody>
          <a:bodyPr wrap="square">
            <a:spAutoFit/>
          </a:bodyPr>
          <a:lstStyle>
            <a:lvl1pPr marL="273050" indent="-273050">
              <a:buSzPct val="70000"/>
              <a:buFont typeface="Arial" charset="0"/>
              <a:buChar char="•"/>
              <a:tabLst/>
              <a:defRPr sz="3500" b="0" i="0" baseline="0">
                <a:solidFill>
                  <a:schemeClr val="bg1"/>
                </a:solidFill>
                <a:latin typeface="+mj-lt"/>
                <a:ea typeface="GT Walsheim Regular" panose="02000503030000020003" pitchFamily="50" charset="0"/>
                <a:cs typeface="GT Walsheim Regular" panose="02000503030000020003" pitchFamily="50" charset="0"/>
              </a:defRPr>
            </a:lvl1pPr>
            <a:lvl2pPr marL="685800" marR="0" indent="-228600" algn="l" defTabSz="914400" rtl="0" eaLnBrk="1" fontAlgn="auto" latinLnBrk="0" hangingPunct="1">
              <a:lnSpc>
                <a:spcPct val="90000"/>
              </a:lnSpc>
              <a:spcBef>
                <a:spcPts val="500"/>
              </a:spcBef>
              <a:spcAft>
                <a:spcPts val="0"/>
              </a:spcAft>
              <a:buClrTx/>
              <a:buSzPct val="70000"/>
              <a:buFont typeface="Arial"/>
              <a:buChar char="•"/>
              <a:tabLst/>
              <a:defRPr sz="3500" b="0" i="0">
                <a:solidFill>
                  <a:schemeClr val="bg1"/>
                </a:solidFill>
                <a:latin typeface="+mj-lt"/>
                <a:ea typeface="GT Walsheim Regular" panose="02000503030000020003" pitchFamily="50" charset="0"/>
                <a:cs typeface="GT Walsheim Regular" panose="02000503030000020003" pitchFamily="50" charset="0"/>
              </a:defRPr>
            </a:lvl2pPr>
            <a:lvl3pPr marL="914400" indent="0">
              <a:buNone/>
              <a:defRPr sz="3500" b="0" i="0">
                <a:solidFill>
                  <a:schemeClr val="bg1"/>
                </a:solidFill>
                <a:latin typeface="+mj-lt"/>
                <a:ea typeface="GT Walsheim Regular" panose="02000503030000020003" pitchFamily="50" charset="0"/>
                <a:cs typeface="GT Walsheim Regular" panose="02000503030000020003" pitchFamily="50" charset="0"/>
              </a:defRPr>
            </a:lvl3pPr>
            <a:lvl4pPr>
              <a:defRPr sz="3500" b="0" i="0">
                <a:solidFill>
                  <a:schemeClr val="bg1"/>
                </a:solidFill>
                <a:latin typeface="+mj-lt"/>
                <a:ea typeface="GT Walsheim Regular" panose="02000503030000020003" pitchFamily="50" charset="0"/>
                <a:cs typeface="GT Walsheim Regular" panose="02000503030000020003" pitchFamily="50" charset="0"/>
              </a:defRPr>
            </a:lvl4pPr>
            <a:lvl5pPr>
              <a:defRPr sz="3500" b="0" i="0">
                <a:solidFill>
                  <a:schemeClr val="bg1"/>
                </a:solidFill>
                <a:latin typeface="+mj-lt"/>
                <a:ea typeface="GT Walsheim Regular" panose="02000503030000020003" pitchFamily="50" charset="0"/>
                <a:cs typeface="GT Walsheim Regular" panose="02000503030000020003" pitchFamily="50" charset="0"/>
              </a:defRPr>
            </a:lvl5pPr>
          </a:lstStyle>
          <a:p>
            <a:pPr lvl="0"/>
            <a:r>
              <a:rPr lang="en-US" dirty="0"/>
              <a:t>Insert statement here</a:t>
            </a:r>
          </a:p>
          <a:p>
            <a:pPr lvl="1"/>
            <a:r>
              <a:rPr lang="en-US" dirty="0"/>
              <a:t>Insert statement here</a:t>
            </a:r>
          </a:p>
          <a:p>
            <a:pPr marL="1143000" marR="0" lvl="2" indent="-228600" algn="l" defTabSz="914400" rtl="0" eaLnBrk="1" fontAlgn="auto" latinLnBrk="0" hangingPunct="1">
              <a:lnSpc>
                <a:spcPct val="90000"/>
              </a:lnSpc>
              <a:spcBef>
                <a:spcPts val="500"/>
              </a:spcBef>
              <a:spcAft>
                <a:spcPts val="0"/>
              </a:spcAft>
              <a:buClrTx/>
              <a:buSzPct val="70000"/>
              <a:buFont typeface="Arial"/>
              <a:buChar char="•"/>
              <a:tabLst/>
              <a:defRPr/>
            </a:pPr>
            <a:r>
              <a:rPr lang="en-US" dirty="0"/>
              <a:t>Insert statement here</a:t>
            </a:r>
          </a:p>
          <a:p>
            <a:pPr marL="1600200" marR="0" lvl="3" indent="-228600" algn="l" defTabSz="914400" rtl="0" eaLnBrk="1" fontAlgn="auto" latinLnBrk="0" hangingPunct="1">
              <a:lnSpc>
                <a:spcPct val="90000"/>
              </a:lnSpc>
              <a:spcBef>
                <a:spcPts val="500"/>
              </a:spcBef>
              <a:spcAft>
                <a:spcPts val="0"/>
              </a:spcAft>
              <a:buClrTx/>
              <a:buSzPct val="70000"/>
              <a:buFont typeface="Arial"/>
              <a:buChar char="•"/>
              <a:tabLst/>
              <a:defRPr/>
            </a:pPr>
            <a:r>
              <a:rPr lang="en-US" dirty="0"/>
              <a:t>Insert statement</a:t>
            </a:r>
          </a:p>
          <a:p>
            <a:pPr marL="2057400" marR="0" lvl="4" indent="-228600" algn="l" defTabSz="914400" rtl="0" eaLnBrk="1" fontAlgn="auto" latinLnBrk="0" hangingPunct="1">
              <a:lnSpc>
                <a:spcPct val="90000"/>
              </a:lnSpc>
              <a:spcBef>
                <a:spcPts val="500"/>
              </a:spcBef>
              <a:spcAft>
                <a:spcPts val="0"/>
              </a:spcAft>
              <a:buClrTx/>
              <a:buSzPct val="70000"/>
              <a:buFont typeface="Arial"/>
              <a:buChar char="•"/>
              <a:tabLst/>
              <a:defRPr/>
            </a:pPr>
            <a:r>
              <a:rPr lang="en-US" dirty="0"/>
              <a:t>35pt GT </a:t>
            </a:r>
            <a:r>
              <a:rPr lang="en-US" dirty="0" err="1"/>
              <a:t>Walsheim</a:t>
            </a:r>
            <a:endParaRPr lang="en-US" dirty="0"/>
          </a:p>
          <a:p>
            <a:pPr lvl="1"/>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79386" y="373886"/>
            <a:ext cx="1981478" cy="644210"/>
          </a:xfrm>
          <a:prstGeom prst="rect">
            <a:avLst/>
          </a:prstGeom>
        </p:spPr>
      </p:pic>
    </p:spTree>
    <p:extLst>
      <p:ext uri="{BB962C8B-B14F-4D97-AF65-F5344CB8AC3E}">
        <p14:creationId xmlns:p14="http://schemas.microsoft.com/office/powerpoint/2010/main" val="2625521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4088">
          <p15:clr>
            <a:srgbClr val="FBAE40"/>
          </p15:clr>
        </p15:guide>
        <p15:guide id="2" pos="211">
          <p15:clr>
            <a:srgbClr val="FBAE40"/>
          </p15:clr>
        </p15:guide>
        <p15:guide id="3" pos="415">
          <p15:clr>
            <a:srgbClr val="FBAE40"/>
          </p15:clr>
        </p15:guide>
        <p15:guide id="4" orient="horz" pos="527">
          <p15:clr>
            <a:srgbClr val="FBAE40"/>
          </p15:clr>
        </p15:guide>
        <p15:guide id="5" orient="horz" pos="346">
          <p15:clr>
            <a:srgbClr val="FBAE40"/>
          </p15:clr>
        </p15:guide>
        <p15:guide id="6" orient="horz" pos="1003" userDrawn="1">
          <p15:clr>
            <a:srgbClr val="FBAE40"/>
          </p15:clr>
        </p15:guide>
        <p15:guide id="7" orient="horz" pos="390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txBox="1">
            <a:spLocks/>
          </p:cNvSpPr>
          <p:nvPr userDrawn="1"/>
        </p:nvSpPr>
        <p:spPr>
          <a:xfrm>
            <a:off x="8460670" y="6475160"/>
            <a:ext cx="3591533" cy="228600"/>
          </a:xfrm>
          <a:prstGeom prst="rect">
            <a:avLst/>
          </a:prstGeom>
        </p:spPr>
        <p:txBody>
          <a:bodyPr vert="horz" lIns="91440" tIns="45720" rIns="91440" bIns="45720"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latin typeface="GT Walsheim Pro Trial" charset="0"/>
                <a:ea typeface="GT Walsheim Pro Trial" charset="0"/>
                <a:cs typeface="GT Walsheim Pro Trial" charset="0"/>
              </a:rPr>
              <a:t>ALCOHOL AND DRUG FOUNDATION</a:t>
            </a:r>
            <a:r>
              <a:rPr lang="en-US" sz="800" dirty="0">
                <a:latin typeface="Gotham HTF Light" charset="0"/>
                <a:ea typeface="Gotham HTF Light" charset="0"/>
                <a:cs typeface="Gotham HTF Light" charset="0"/>
              </a:rPr>
              <a:t>—</a:t>
            </a:r>
            <a:fld id="{21843DF5-C5A8-8848-96BC-22F5B503C7AE}" type="datetime1">
              <a:rPr lang="en-AU" sz="800" smtClean="0">
                <a:latin typeface="GT Walsheim Pro Trial" charset="0"/>
                <a:ea typeface="GT Walsheim Pro Trial" charset="0"/>
                <a:cs typeface="GT Walsheim Pro Trial" charset="0"/>
              </a:rPr>
              <a:pPr algn="r"/>
              <a:t>27/08/2021</a:t>
            </a:fld>
            <a:endParaRPr lang="en-US" sz="800" dirty="0">
              <a:latin typeface="GT Walsheim Pro Trial" charset="0"/>
              <a:ea typeface="GT Walsheim Pro Trial" charset="0"/>
              <a:cs typeface="GT Walsheim Pro Trial" charset="0"/>
            </a:endParaRPr>
          </a:p>
        </p:txBody>
      </p:sp>
    </p:spTree>
    <p:extLst>
      <p:ext uri="{BB962C8B-B14F-4D97-AF65-F5344CB8AC3E}">
        <p14:creationId xmlns:p14="http://schemas.microsoft.com/office/powerpoint/2010/main" val="95461713"/>
      </p:ext>
    </p:extLst>
  </p:cSld>
  <p:clrMap bg1="lt1" tx1="dk1" bg2="lt2" tx2="dk2" accent1="accent1" accent2="accent2" accent3="accent3" accent4="accent4" accent5="accent5" accent6="accent6" hlink="hlink" folHlink="folHlink"/>
  <p:sldLayoutIdLst>
    <p:sldLayoutId id="2147483660" r:id="rId1"/>
    <p:sldLayoutId id="2147483666" r:id="rId2"/>
    <p:sldLayoutId id="2147483684" r:id="rId3"/>
    <p:sldLayoutId id="2147483662" r:id="rId4"/>
    <p:sldLayoutId id="2147483661" r:id="rId5"/>
    <p:sldLayoutId id="2147483683" r:id="rId6"/>
    <p:sldLayoutId id="2147483667" r:id="rId7"/>
    <p:sldLayoutId id="2147483671" r:id="rId8"/>
    <p:sldLayoutId id="2147483664" r:id="rId9"/>
    <p:sldLayoutId id="2147483665" r:id="rId10"/>
    <p:sldLayoutId id="2147483649" r:id="rId11"/>
    <p:sldLayoutId id="2147483670" r:id="rId12"/>
    <p:sldLayoutId id="2147483677" r:id="rId13"/>
    <p:sldLayoutId id="2147483679" r:id="rId14"/>
    <p:sldLayoutId id="2147483674" r:id="rId15"/>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video" Target="https://www.youtube.com/embed/K_RKnd9w3pY?feature=oembed" TargetMode="External"/><Relationship Id="rId5" Type="http://schemas.openxmlformats.org/officeDocument/2006/relationships/image" Target="../media/image17.jp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88AF2CF-C40D-E54B-BDC7-606608E1BFFC}"/>
              </a:ext>
            </a:extLst>
          </p:cNvPr>
          <p:cNvPicPr>
            <a:picLocks noChangeAspect="1"/>
          </p:cNvPicPr>
          <p:nvPr/>
        </p:nvPicPr>
        <p:blipFill>
          <a:blip r:embed="rId3"/>
          <a:stretch>
            <a:fillRect/>
          </a:stretch>
        </p:blipFill>
        <p:spPr>
          <a:xfrm>
            <a:off x="-1414229" y="372013"/>
            <a:ext cx="9270588" cy="2616200"/>
          </a:xfrm>
          <a:prstGeom prst="rect">
            <a:avLst/>
          </a:prstGeom>
        </p:spPr>
      </p:pic>
      <p:pic>
        <p:nvPicPr>
          <p:cNvPr id="6" name="Picture 5">
            <a:extLst>
              <a:ext uri="{FF2B5EF4-FFF2-40B4-BE49-F238E27FC236}">
                <a16:creationId xmlns:a16="http://schemas.microsoft.com/office/drawing/2014/main" id="{DDE6B5DF-CE9B-5949-B93E-CC0D89EA3C12}"/>
              </a:ext>
            </a:extLst>
          </p:cNvPr>
          <p:cNvPicPr>
            <a:picLocks noChangeAspect="1"/>
          </p:cNvPicPr>
          <p:nvPr/>
        </p:nvPicPr>
        <p:blipFill>
          <a:blip r:embed="rId4"/>
          <a:stretch>
            <a:fillRect/>
          </a:stretch>
        </p:blipFill>
        <p:spPr>
          <a:xfrm>
            <a:off x="6465937" y="4144570"/>
            <a:ext cx="4778889" cy="1975887"/>
          </a:xfrm>
          <a:prstGeom prst="rect">
            <a:avLst/>
          </a:prstGeom>
        </p:spPr>
      </p:pic>
      <p:pic>
        <p:nvPicPr>
          <p:cNvPr id="8" name="Picture 7">
            <a:extLst>
              <a:ext uri="{FF2B5EF4-FFF2-40B4-BE49-F238E27FC236}">
                <a16:creationId xmlns:a16="http://schemas.microsoft.com/office/drawing/2014/main" id="{6A82B3A8-6022-724D-950E-476EF9E1C748}"/>
              </a:ext>
            </a:extLst>
          </p:cNvPr>
          <p:cNvPicPr>
            <a:picLocks noChangeAspect="1"/>
          </p:cNvPicPr>
          <p:nvPr/>
        </p:nvPicPr>
        <p:blipFill>
          <a:blip r:embed="rId5"/>
          <a:stretch>
            <a:fillRect/>
          </a:stretch>
        </p:blipFill>
        <p:spPr>
          <a:xfrm>
            <a:off x="1573262" y="3427475"/>
            <a:ext cx="1812646" cy="1798145"/>
          </a:xfrm>
          <a:prstGeom prst="rect">
            <a:avLst/>
          </a:prstGeom>
        </p:spPr>
      </p:pic>
      <p:sp>
        <p:nvSpPr>
          <p:cNvPr id="10" name="Text Placeholder 2">
            <a:extLst>
              <a:ext uri="{FF2B5EF4-FFF2-40B4-BE49-F238E27FC236}">
                <a16:creationId xmlns:a16="http://schemas.microsoft.com/office/drawing/2014/main" id="{F9ED031F-3425-4EFD-9419-D89E2B24BB48}"/>
              </a:ext>
            </a:extLst>
          </p:cNvPr>
          <p:cNvSpPr>
            <a:spLocks noGrp="1"/>
          </p:cNvSpPr>
          <p:nvPr>
            <p:ph type="body" sz="quarter" idx="12"/>
          </p:nvPr>
        </p:nvSpPr>
        <p:spPr>
          <a:xfrm>
            <a:off x="243270" y="4795736"/>
            <a:ext cx="5761037" cy="1631887"/>
          </a:xfrm>
        </p:spPr>
        <p:txBody>
          <a:bodyPr anchor="b">
            <a:noAutofit/>
          </a:bodyPr>
          <a:lstStyle/>
          <a:p>
            <a:r>
              <a:rPr lang="en-US" dirty="0"/>
              <a:t>&lt;date, time, host&gt;</a:t>
            </a:r>
          </a:p>
        </p:txBody>
      </p:sp>
      <p:sp>
        <p:nvSpPr>
          <p:cNvPr id="9" name="Text Placeholder 1">
            <a:extLst>
              <a:ext uri="{FF2B5EF4-FFF2-40B4-BE49-F238E27FC236}">
                <a16:creationId xmlns:a16="http://schemas.microsoft.com/office/drawing/2014/main" id="{0B465E09-A546-4B88-A283-9E7BCF65DC01}"/>
              </a:ext>
            </a:extLst>
          </p:cNvPr>
          <p:cNvSpPr>
            <a:spLocks noGrp="1"/>
          </p:cNvSpPr>
          <p:nvPr>
            <p:ph type="body" sz="quarter" idx="11"/>
          </p:nvPr>
        </p:nvSpPr>
        <p:spPr>
          <a:xfrm>
            <a:off x="583660" y="953311"/>
            <a:ext cx="7604085" cy="1361872"/>
          </a:xfrm>
        </p:spPr>
        <p:txBody>
          <a:bodyPr/>
          <a:lstStyle/>
          <a:p>
            <a:r>
              <a:rPr lang="en-US" dirty="0"/>
              <a:t>Mentoring program training session</a:t>
            </a:r>
          </a:p>
        </p:txBody>
      </p:sp>
    </p:spTree>
    <p:extLst>
      <p:ext uri="{BB962C8B-B14F-4D97-AF65-F5344CB8AC3E}">
        <p14:creationId xmlns:p14="http://schemas.microsoft.com/office/powerpoint/2010/main" val="3529227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8757089" cy="715581"/>
          </a:xfrm>
        </p:spPr>
        <p:txBody>
          <a:bodyPr/>
          <a:lstStyle/>
          <a:p>
            <a:r>
              <a:rPr lang="en-US" dirty="0"/>
              <a:t>Alcohol use and harms</a:t>
            </a:r>
            <a:endParaRPr lang="en-US" dirty="0">
              <a:solidFill>
                <a:srgbClr val="E83040"/>
              </a:solidFill>
            </a:endParaRPr>
          </a:p>
        </p:txBody>
      </p:sp>
      <p:sp>
        <p:nvSpPr>
          <p:cNvPr id="6" name="Text Placeholder 2">
            <a:extLst>
              <a:ext uri="{FF2B5EF4-FFF2-40B4-BE49-F238E27FC236}">
                <a16:creationId xmlns:a16="http://schemas.microsoft.com/office/drawing/2014/main" id="{BBB741F5-866D-464D-8930-9996103F3183}"/>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E83040"/>
              </a:buClr>
              <a:buSzPct val="100000"/>
              <a:buNone/>
            </a:pPr>
            <a:endParaRPr lang="en-AU" dirty="0"/>
          </a:p>
        </p:txBody>
      </p:sp>
      <p:sp>
        <p:nvSpPr>
          <p:cNvPr id="7" name="Text Placeholder 2">
            <a:extLst>
              <a:ext uri="{FF2B5EF4-FFF2-40B4-BE49-F238E27FC236}">
                <a16:creationId xmlns:a16="http://schemas.microsoft.com/office/drawing/2014/main" id="{BBB741F5-866D-464D-8930-9996103F3183}"/>
              </a:ext>
            </a:extLst>
          </p:cNvPr>
          <p:cNvSpPr txBox="1">
            <a:spLocks/>
          </p:cNvSpPr>
          <p:nvPr/>
        </p:nvSpPr>
        <p:spPr>
          <a:xfrm>
            <a:off x="404400" y="14844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E83040"/>
              </a:buClr>
              <a:buSzPct val="100000"/>
            </a:pPr>
            <a:r>
              <a:rPr lang="en-AU" dirty="0"/>
              <a:t>Alcohol is the most consumed drug in Australia, and it’s the drug most commonly used by young people</a:t>
            </a:r>
          </a:p>
          <a:p>
            <a:pPr>
              <a:buClr>
                <a:srgbClr val="E83040"/>
              </a:buClr>
              <a:buSzPct val="100000"/>
            </a:pPr>
            <a:r>
              <a:rPr lang="en-AU" dirty="0"/>
              <a:t>Alcohol contributes to all the leading causes of death for young people: suicide, land transport accidents, accidental poisoning, and assault</a:t>
            </a:r>
          </a:p>
          <a:p>
            <a:pPr>
              <a:buClr>
                <a:srgbClr val="E83040"/>
              </a:buClr>
              <a:buSzPct val="100000"/>
            </a:pPr>
            <a:r>
              <a:rPr lang="en-AU" dirty="0"/>
              <a:t>Long-term alcohol consumption is linked to six different types of cancer, cardiovascular disease, and liver disease.</a:t>
            </a:r>
          </a:p>
          <a:p>
            <a:pPr>
              <a:buClr>
                <a:srgbClr val="E83040"/>
              </a:buClr>
              <a:buSzPct val="100000"/>
            </a:pPr>
            <a:endParaRPr lang="en-AU" b="1" dirty="0"/>
          </a:p>
          <a:p>
            <a:pPr>
              <a:buClr>
                <a:srgbClr val="E83040"/>
              </a:buClr>
              <a:buSzPct val="100000"/>
            </a:pPr>
            <a:endParaRPr lang="en-AU" b="1" dirty="0"/>
          </a:p>
        </p:txBody>
      </p:sp>
      <p:pic>
        <p:nvPicPr>
          <p:cNvPr id="8" name="Picture 7">
            <a:extLst>
              <a:ext uri="{FF2B5EF4-FFF2-40B4-BE49-F238E27FC236}">
                <a16:creationId xmlns:a16="http://schemas.microsoft.com/office/drawing/2014/main" id="{AE074ED9-4B9B-F04F-B94F-3F1B1A5307CC}"/>
              </a:ext>
            </a:extLst>
          </p:cNvPr>
          <p:cNvPicPr>
            <a:picLocks noChangeAspect="1"/>
          </p:cNvPicPr>
          <p:nvPr/>
        </p:nvPicPr>
        <p:blipFill>
          <a:blip r:embed="rId3"/>
          <a:stretch>
            <a:fillRect/>
          </a:stretch>
        </p:blipFill>
        <p:spPr>
          <a:xfrm>
            <a:off x="10177107" y="5206481"/>
            <a:ext cx="1374192" cy="1030644"/>
          </a:xfrm>
          <a:prstGeom prst="rect">
            <a:avLst/>
          </a:prstGeom>
        </p:spPr>
      </p:pic>
    </p:spTree>
    <p:extLst>
      <p:ext uri="{BB962C8B-B14F-4D97-AF65-F5344CB8AC3E}">
        <p14:creationId xmlns:p14="http://schemas.microsoft.com/office/powerpoint/2010/main" val="1491243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8757089" cy="715581"/>
          </a:xfrm>
        </p:spPr>
        <p:txBody>
          <a:bodyPr/>
          <a:lstStyle/>
          <a:p>
            <a:r>
              <a:rPr lang="en-US" dirty="0"/>
              <a:t>Young people</a:t>
            </a:r>
            <a:endParaRPr lang="en-US" dirty="0">
              <a:solidFill>
                <a:srgbClr val="E83040"/>
              </a:solidFill>
            </a:endParaRPr>
          </a:p>
        </p:txBody>
      </p:sp>
      <p:sp>
        <p:nvSpPr>
          <p:cNvPr id="6" name="Text Placeholder 2">
            <a:extLst>
              <a:ext uri="{FF2B5EF4-FFF2-40B4-BE49-F238E27FC236}">
                <a16:creationId xmlns:a16="http://schemas.microsoft.com/office/drawing/2014/main" id="{BBB741F5-866D-464D-8930-9996103F3183}"/>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E83040"/>
              </a:buClr>
              <a:buSzPct val="100000"/>
              <a:buNone/>
            </a:pPr>
            <a:endParaRPr lang="en-AU" dirty="0"/>
          </a:p>
        </p:txBody>
      </p:sp>
      <p:sp>
        <p:nvSpPr>
          <p:cNvPr id="7" name="Text Placeholder 2">
            <a:extLst>
              <a:ext uri="{FF2B5EF4-FFF2-40B4-BE49-F238E27FC236}">
                <a16:creationId xmlns:a16="http://schemas.microsoft.com/office/drawing/2014/main" id="{BBB741F5-866D-464D-8930-9996103F3183}"/>
              </a:ext>
            </a:extLst>
          </p:cNvPr>
          <p:cNvSpPr txBox="1">
            <a:spLocks/>
          </p:cNvSpPr>
          <p:nvPr/>
        </p:nvSpPr>
        <p:spPr>
          <a:xfrm>
            <a:off x="404400" y="14844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AU" dirty="0"/>
              <a:t>Younger people are particularly vulnerable to alcohol-related harms for several reasons:</a:t>
            </a:r>
          </a:p>
          <a:p>
            <a:pPr lvl="0"/>
            <a:r>
              <a:rPr lang="en-AU" dirty="0"/>
              <a:t>experiencing profound physical and emotional changes </a:t>
            </a:r>
          </a:p>
          <a:p>
            <a:pPr lvl="0"/>
            <a:r>
              <a:rPr lang="en-AU" dirty="0"/>
              <a:t>heavily influenced by role models </a:t>
            </a:r>
          </a:p>
          <a:p>
            <a:pPr lvl="0"/>
            <a:r>
              <a:rPr lang="en-AU" dirty="0"/>
              <a:t>may engage in increased risk-taking</a:t>
            </a:r>
          </a:p>
          <a:p>
            <a:pPr lvl="0"/>
            <a:r>
              <a:rPr lang="en-AU" dirty="0"/>
              <a:t>their brains are still developing (the brain continues to develop until the age of 25) and therefore they are more sensitive to even low amounts of alcohol</a:t>
            </a:r>
            <a:endParaRPr lang="en-AU" b="1" dirty="0"/>
          </a:p>
          <a:p>
            <a:pPr>
              <a:buClr>
                <a:srgbClr val="E83040"/>
              </a:buClr>
              <a:buSzPct val="100000"/>
            </a:pPr>
            <a:endParaRPr lang="en-AU" b="1" dirty="0"/>
          </a:p>
        </p:txBody>
      </p:sp>
      <p:pic>
        <p:nvPicPr>
          <p:cNvPr id="8" name="Picture 7">
            <a:extLst>
              <a:ext uri="{FF2B5EF4-FFF2-40B4-BE49-F238E27FC236}">
                <a16:creationId xmlns:a16="http://schemas.microsoft.com/office/drawing/2014/main" id="{7C417970-5795-6E48-B263-78BAB84D2FA6}"/>
              </a:ext>
            </a:extLst>
          </p:cNvPr>
          <p:cNvPicPr>
            <a:picLocks noChangeAspect="1"/>
          </p:cNvPicPr>
          <p:nvPr/>
        </p:nvPicPr>
        <p:blipFill>
          <a:blip r:embed="rId3"/>
          <a:stretch>
            <a:fillRect/>
          </a:stretch>
        </p:blipFill>
        <p:spPr>
          <a:xfrm>
            <a:off x="10177107" y="5206481"/>
            <a:ext cx="1374192" cy="1030644"/>
          </a:xfrm>
          <a:prstGeom prst="rect">
            <a:avLst/>
          </a:prstGeom>
        </p:spPr>
      </p:pic>
    </p:spTree>
    <p:extLst>
      <p:ext uri="{BB962C8B-B14F-4D97-AF65-F5344CB8AC3E}">
        <p14:creationId xmlns:p14="http://schemas.microsoft.com/office/powerpoint/2010/main" val="2079566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9056893" cy="1338828"/>
          </a:xfrm>
        </p:spPr>
        <p:txBody>
          <a:bodyPr/>
          <a:lstStyle/>
          <a:p>
            <a:r>
              <a:rPr lang="en-US" dirty="0"/>
              <a:t>Developmental stages of young people</a:t>
            </a:r>
            <a:endParaRPr lang="en-US" dirty="0">
              <a:solidFill>
                <a:srgbClr val="E83040"/>
              </a:solidFill>
            </a:endParaRPr>
          </a:p>
        </p:txBody>
      </p:sp>
      <p:sp>
        <p:nvSpPr>
          <p:cNvPr id="6" name="Text Placeholder 2">
            <a:extLst>
              <a:ext uri="{FF2B5EF4-FFF2-40B4-BE49-F238E27FC236}">
                <a16:creationId xmlns:a16="http://schemas.microsoft.com/office/drawing/2014/main" id="{BBB741F5-866D-464D-8930-9996103F3183}"/>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E83040"/>
              </a:buClr>
              <a:buSzPct val="100000"/>
              <a:buNone/>
            </a:pPr>
            <a:endParaRPr lang="en-AU" dirty="0"/>
          </a:p>
        </p:txBody>
      </p:sp>
      <p:pic>
        <p:nvPicPr>
          <p:cNvPr id="4" name="Picture 3">
            <a:extLst>
              <a:ext uri="{FF2B5EF4-FFF2-40B4-BE49-F238E27FC236}">
                <a16:creationId xmlns:a16="http://schemas.microsoft.com/office/drawing/2014/main" id="{D765E522-2694-4BC6-B7A8-31EE36501B77}"/>
              </a:ext>
            </a:extLst>
          </p:cNvPr>
          <p:cNvPicPr>
            <a:picLocks noChangeAspect="1"/>
          </p:cNvPicPr>
          <p:nvPr/>
        </p:nvPicPr>
        <p:blipFill>
          <a:blip r:embed="rId3"/>
          <a:stretch>
            <a:fillRect/>
          </a:stretch>
        </p:blipFill>
        <p:spPr>
          <a:xfrm>
            <a:off x="3089852" y="1201061"/>
            <a:ext cx="4208095" cy="5641699"/>
          </a:xfrm>
          <a:prstGeom prst="rect">
            <a:avLst/>
          </a:prstGeom>
        </p:spPr>
      </p:pic>
      <p:pic>
        <p:nvPicPr>
          <p:cNvPr id="7" name="Picture 6">
            <a:extLst>
              <a:ext uri="{FF2B5EF4-FFF2-40B4-BE49-F238E27FC236}">
                <a16:creationId xmlns:a16="http://schemas.microsoft.com/office/drawing/2014/main" id="{1B9E384F-47FC-1F4F-B9CE-7D3609778050}"/>
              </a:ext>
            </a:extLst>
          </p:cNvPr>
          <p:cNvPicPr>
            <a:picLocks noChangeAspect="1"/>
          </p:cNvPicPr>
          <p:nvPr/>
        </p:nvPicPr>
        <p:blipFill>
          <a:blip r:embed="rId4"/>
          <a:stretch>
            <a:fillRect/>
          </a:stretch>
        </p:blipFill>
        <p:spPr>
          <a:xfrm>
            <a:off x="10177107" y="5206481"/>
            <a:ext cx="1374192" cy="1030644"/>
          </a:xfrm>
          <a:prstGeom prst="rect">
            <a:avLst/>
          </a:prstGeom>
        </p:spPr>
      </p:pic>
    </p:spTree>
    <p:extLst>
      <p:ext uri="{BB962C8B-B14F-4D97-AF65-F5344CB8AC3E}">
        <p14:creationId xmlns:p14="http://schemas.microsoft.com/office/powerpoint/2010/main" val="13551183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2000" y="432000"/>
            <a:ext cx="7632826" cy="1338828"/>
          </a:xfrm>
        </p:spPr>
        <p:txBody>
          <a:bodyPr/>
          <a:lstStyle/>
          <a:p>
            <a:pPr lvl="0">
              <a:buClr>
                <a:schemeClr val="tx1"/>
              </a:buClr>
              <a:buSzPct val="70000"/>
            </a:pPr>
            <a:r>
              <a:rPr lang="en-US" dirty="0"/>
              <a:t>Insights into young people</a:t>
            </a:r>
          </a:p>
        </p:txBody>
      </p:sp>
      <p:sp>
        <p:nvSpPr>
          <p:cNvPr id="8" name="Rectangle: Rounded Corners 7">
            <a:extLst>
              <a:ext uri="{FF2B5EF4-FFF2-40B4-BE49-F238E27FC236}">
                <a16:creationId xmlns:a16="http://schemas.microsoft.com/office/drawing/2014/main" id="{D6BA324E-2287-41FA-9FB7-6D1BF208BEC4}"/>
              </a:ext>
            </a:extLst>
          </p:cNvPr>
          <p:cNvSpPr/>
          <p:nvPr/>
        </p:nvSpPr>
        <p:spPr>
          <a:xfrm>
            <a:off x="347331" y="2048552"/>
            <a:ext cx="5563843" cy="1060205"/>
          </a:xfrm>
          <a:prstGeom prst="roundRect">
            <a:avLst>
              <a:gd name="adj" fmla="val 50000"/>
            </a:avLst>
          </a:prstGeom>
          <a:solidFill>
            <a:srgbClr val="E830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Aft>
                <a:spcPts val="600"/>
              </a:spcAft>
              <a:buClr>
                <a:srgbClr val="D50032"/>
              </a:buClr>
              <a:buSzPct val="110000"/>
            </a:pPr>
            <a:r>
              <a:rPr lang="en-AU" sz="1600" b="1" dirty="0">
                <a:solidFill>
                  <a:schemeClr val="tx1"/>
                </a:solidFill>
              </a:rPr>
              <a:t>What young people value</a:t>
            </a:r>
            <a:endParaRPr lang="en-US" sz="1600" b="1" dirty="0">
              <a:solidFill>
                <a:schemeClr val="tx1"/>
              </a:solidFill>
              <a:latin typeface="Century Gothic" panose="020B0502020202020204" pitchFamily="34" charset="0"/>
            </a:endParaRPr>
          </a:p>
        </p:txBody>
      </p:sp>
      <p:sp>
        <p:nvSpPr>
          <p:cNvPr id="11" name="Rectangle: Rounded Corners 10">
            <a:extLst>
              <a:ext uri="{FF2B5EF4-FFF2-40B4-BE49-F238E27FC236}">
                <a16:creationId xmlns:a16="http://schemas.microsoft.com/office/drawing/2014/main" id="{485B66A5-57D6-4131-8409-DCA44F57CF27}"/>
              </a:ext>
            </a:extLst>
          </p:cNvPr>
          <p:cNvSpPr/>
          <p:nvPr/>
        </p:nvSpPr>
        <p:spPr>
          <a:xfrm>
            <a:off x="347330" y="3429000"/>
            <a:ext cx="5563843" cy="1060205"/>
          </a:xfrm>
          <a:prstGeom prst="roundRect">
            <a:avLst>
              <a:gd name="adj" fmla="val 50000"/>
            </a:avLst>
          </a:prstGeom>
          <a:solidFill>
            <a:srgbClr val="66D19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Aft>
                <a:spcPts val="600"/>
              </a:spcAft>
              <a:buClr>
                <a:srgbClr val="D50032"/>
              </a:buClr>
              <a:buSzPct val="110000"/>
            </a:pPr>
            <a:r>
              <a:rPr lang="en-AU" sz="1600" b="1" dirty="0">
                <a:solidFill>
                  <a:schemeClr val="tx1"/>
                </a:solidFill>
              </a:rPr>
              <a:t>Where young people go for help</a:t>
            </a:r>
            <a:endParaRPr lang="en-US" sz="1600" b="1" dirty="0">
              <a:solidFill>
                <a:schemeClr val="tx1"/>
              </a:solidFill>
              <a:latin typeface="Century Gothic" panose="020B0502020202020204" pitchFamily="34" charset="0"/>
            </a:endParaRPr>
          </a:p>
        </p:txBody>
      </p:sp>
      <p:sp>
        <p:nvSpPr>
          <p:cNvPr id="12" name="Rectangle: Rounded Corners 11">
            <a:extLst>
              <a:ext uri="{FF2B5EF4-FFF2-40B4-BE49-F238E27FC236}">
                <a16:creationId xmlns:a16="http://schemas.microsoft.com/office/drawing/2014/main" id="{9A1F5F14-81E0-4D05-A9EF-06204CCA9E08}"/>
              </a:ext>
            </a:extLst>
          </p:cNvPr>
          <p:cNvSpPr/>
          <p:nvPr/>
        </p:nvSpPr>
        <p:spPr>
          <a:xfrm>
            <a:off x="347329" y="4722479"/>
            <a:ext cx="5563843" cy="1060205"/>
          </a:xfrm>
          <a:prstGeom prst="roundRect">
            <a:avLst>
              <a:gd name="adj" fmla="val 50000"/>
            </a:avLst>
          </a:prstGeom>
          <a:solidFill>
            <a:srgbClr val="FDD65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Aft>
                <a:spcPts val="600"/>
              </a:spcAft>
              <a:buClr>
                <a:srgbClr val="D50032"/>
              </a:buClr>
              <a:buSzPct val="110000"/>
            </a:pPr>
            <a:r>
              <a:rPr lang="en-US" sz="1600" b="1" dirty="0">
                <a:solidFill>
                  <a:schemeClr val="tx1"/>
                </a:solidFill>
                <a:latin typeface="Century Gothic" panose="020B0502020202020204" pitchFamily="34" charset="0"/>
              </a:rPr>
              <a:t>Issues of personal concern</a:t>
            </a:r>
          </a:p>
        </p:txBody>
      </p:sp>
      <p:sp>
        <p:nvSpPr>
          <p:cNvPr id="13" name="Rectangle: Rounded Corners 12">
            <a:extLst>
              <a:ext uri="{FF2B5EF4-FFF2-40B4-BE49-F238E27FC236}">
                <a16:creationId xmlns:a16="http://schemas.microsoft.com/office/drawing/2014/main" id="{C9D83BF3-521D-4D4B-AE5C-3FDC61864D83}"/>
              </a:ext>
            </a:extLst>
          </p:cNvPr>
          <p:cNvSpPr/>
          <p:nvPr/>
        </p:nvSpPr>
        <p:spPr>
          <a:xfrm>
            <a:off x="6248398" y="2048552"/>
            <a:ext cx="5563843" cy="1060205"/>
          </a:xfrm>
          <a:prstGeom prst="roundRect">
            <a:avLst>
              <a:gd name="adj" fmla="val 50000"/>
            </a:avLst>
          </a:prstGeom>
          <a:solidFill>
            <a:srgbClr val="67C6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Aft>
                <a:spcPts val="600"/>
              </a:spcAft>
              <a:buClr>
                <a:srgbClr val="D50032"/>
              </a:buClr>
              <a:buSzPct val="110000"/>
            </a:pPr>
            <a:r>
              <a:rPr lang="en-US" sz="1600" b="1" dirty="0">
                <a:solidFill>
                  <a:schemeClr val="tx1"/>
                </a:solidFill>
                <a:latin typeface="Century Gothic" panose="020B0502020202020204" pitchFamily="34" charset="0"/>
              </a:rPr>
              <a:t>Issues of national importance </a:t>
            </a:r>
          </a:p>
        </p:txBody>
      </p:sp>
      <p:sp>
        <p:nvSpPr>
          <p:cNvPr id="14" name="Rectangle: Rounded Corners 13">
            <a:extLst>
              <a:ext uri="{FF2B5EF4-FFF2-40B4-BE49-F238E27FC236}">
                <a16:creationId xmlns:a16="http://schemas.microsoft.com/office/drawing/2014/main" id="{AEB6CC70-F761-492E-81A4-C646D9C1A7E8}"/>
              </a:ext>
            </a:extLst>
          </p:cNvPr>
          <p:cNvSpPr/>
          <p:nvPr/>
        </p:nvSpPr>
        <p:spPr>
          <a:xfrm>
            <a:off x="6248397" y="3429000"/>
            <a:ext cx="5563843" cy="1060205"/>
          </a:xfrm>
          <a:prstGeom prst="roundRect">
            <a:avLst>
              <a:gd name="adj" fmla="val 50000"/>
            </a:avLst>
          </a:prstGeom>
          <a:solidFill>
            <a:srgbClr val="E8304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Aft>
                <a:spcPts val="600"/>
              </a:spcAft>
              <a:buClr>
                <a:srgbClr val="D50032"/>
              </a:buClr>
              <a:buSzPct val="110000"/>
            </a:pPr>
            <a:r>
              <a:rPr lang="en-US" sz="1600" b="1" dirty="0">
                <a:solidFill>
                  <a:schemeClr val="tx1"/>
                </a:solidFill>
                <a:latin typeface="Century Gothic" panose="020B0502020202020204" pitchFamily="34" charset="0"/>
              </a:rPr>
              <a:t>Activities young people are involved in</a:t>
            </a:r>
          </a:p>
        </p:txBody>
      </p:sp>
    </p:spTree>
    <p:extLst>
      <p:ext uri="{BB962C8B-B14F-4D97-AF65-F5344CB8AC3E}">
        <p14:creationId xmlns:p14="http://schemas.microsoft.com/office/powerpoint/2010/main" val="582247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89098" y="1842274"/>
            <a:ext cx="11366203" cy="2298065"/>
          </a:xfrm>
        </p:spPr>
        <p:txBody>
          <a:bodyPr/>
          <a:lstStyle/>
          <a:p>
            <a:r>
              <a:rPr lang="en-AU" dirty="0"/>
              <a:t>Mentors are mature people aged over 18 years who want to assist young people to develop their potential.</a:t>
            </a:r>
          </a:p>
          <a:p>
            <a:r>
              <a:rPr lang="en-AU" dirty="0"/>
              <a:t>Mentees are young people who want to gain from the encouragement, experience and expertise of an older person. </a:t>
            </a:r>
            <a:endParaRPr lang="en-US" dirty="0"/>
          </a:p>
        </p:txBody>
      </p:sp>
      <p:sp>
        <p:nvSpPr>
          <p:cNvPr id="3" name="Text Placeholder 2"/>
          <p:cNvSpPr>
            <a:spLocks noGrp="1"/>
          </p:cNvSpPr>
          <p:nvPr>
            <p:ph type="body" sz="quarter" idx="14"/>
          </p:nvPr>
        </p:nvSpPr>
        <p:spPr>
          <a:xfrm>
            <a:off x="489099" y="1080804"/>
            <a:ext cx="10933612" cy="519373"/>
          </a:xfrm>
        </p:spPr>
        <p:txBody>
          <a:bodyPr/>
          <a:lstStyle/>
          <a:p>
            <a:r>
              <a:rPr lang="en-US" dirty="0"/>
              <a:t>Who can be a mentor or a mentee?</a:t>
            </a:r>
          </a:p>
        </p:txBody>
      </p:sp>
      <p:pic>
        <p:nvPicPr>
          <p:cNvPr id="6" name="Picture 5" descr="A picture containing clock&#10;&#10;Description automatically generated">
            <a:extLst>
              <a:ext uri="{FF2B5EF4-FFF2-40B4-BE49-F238E27FC236}">
                <a16:creationId xmlns:a16="http://schemas.microsoft.com/office/drawing/2014/main" id="{AE4C856A-CB88-4902-9FE1-8959A85AB182}"/>
              </a:ext>
            </a:extLst>
          </p:cNvPr>
          <p:cNvPicPr>
            <a:picLocks noChangeAspect="1"/>
          </p:cNvPicPr>
          <p:nvPr/>
        </p:nvPicPr>
        <p:blipFill>
          <a:blip r:embed="rId3"/>
          <a:stretch>
            <a:fillRect/>
          </a:stretch>
        </p:blipFill>
        <p:spPr>
          <a:xfrm>
            <a:off x="419088" y="4869151"/>
            <a:ext cx="11487190" cy="1493334"/>
          </a:xfrm>
          <a:prstGeom prst="rect">
            <a:avLst/>
          </a:prstGeom>
        </p:spPr>
      </p:pic>
    </p:spTree>
    <p:extLst>
      <p:ext uri="{BB962C8B-B14F-4D97-AF65-F5344CB8AC3E}">
        <p14:creationId xmlns:p14="http://schemas.microsoft.com/office/powerpoint/2010/main" val="12181608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9101863" cy="757130"/>
          </a:xfrm>
        </p:spPr>
        <p:txBody>
          <a:bodyPr/>
          <a:lstStyle/>
          <a:p>
            <a:r>
              <a:rPr lang="en-AU" sz="4800" dirty="0"/>
              <a:t>Code of Conduct - mentors</a:t>
            </a:r>
            <a:endParaRPr lang="en-US" dirty="0">
              <a:solidFill>
                <a:srgbClr val="E83040"/>
              </a:solidFill>
            </a:endParaRPr>
          </a:p>
        </p:txBody>
      </p:sp>
      <p:sp>
        <p:nvSpPr>
          <p:cNvPr id="6" name="Text Placeholder 2">
            <a:extLst>
              <a:ext uri="{FF2B5EF4-FFF2-40B4-BE49-F238E27FC236}">
                <a16:creationId xmlns:a16="http://schemas.microsoft.com/office/drawing/2014/main" id="{BBB741F5-866D-464D-8930-9996103F3183}"/>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71450" lvl="0" indent="-171450">
              <a:lnSpc>
                <a:spcPct val="100000"/>
              </a:lnSpc>
              <a:spcBef>
                <a:spcPts val="0"/>
              </a:spcBef>
              <a:buFont typeface="Arial" panose="020B0604020202020204" pitchFamily="34" charset="0"/>
              <a:buChar char="•"/>
              <a:defRPr/>
            </a:pPr>
            <a:r>
              <a:rPr lang="en-AU" dirty="0"/>
              <a:t>What are the key roles and responsibilities of mentors? </a:t>
            </a:r>
          </a:p>
          <a:p>
            <a:pPr marL="0" lvl="0" indent="0">
              <a:lnSpc>
                <a:spcPct val="100000"/>
              </a:lnSpc>
              <a:spcBef>
                <a:spcPts val="0"/>
              </a:spcBef>
              <a:buNone/>
              <a:defRPr/>
            </a:pPr>
            <a:endParaRPr lang="en-AU" dirty="0"/>
          </a:p>
          <a:p>
            <a:pPr marL="171450" lvl="0" indent="-171450">
              <a:lnSpc>
                <a:spcPct val="100000"/>
              </a:lnSpc>
              <a:spcBef>
                <a:spcPts val="0"/>
              </a:spcBef>
              <a:buFont typeface="Arial" panose="020B0604020202020204" pitchFamily="34" charset="0"/>
              <a:buChar char="•"/>
              <a:defRPr/>
            </a:pPr>
            <a:r>
              <a:rPr lang="en-AU" dirty="0"/>
              <a:t>What are some of the things </a:t>
            </a:r>
            <a:br>
              <a:rPr lang="en-AU" dirty="0"/>
            </a:br>
            <a:r>
              <a:rPr lang="en-AU" dirty="0"/>
              <a:t>that mentors must do/must not do?</a:t>
            </a:r>
          </a:p>
        </p:txBody>
      </p:sp>
      <p:pic>
        <p:nvPicPr>
          <p:cNvPr id="7" name="Picture 6">
            <a:extLst>
              <a:ext uri="{FF2B5EF4-FFF2-40B4-BE49-F238E27FC236}">
                <a16:creationId xmlns:a16="http://schemas.microsoft.com/office/drawing/2014/main" id="{286322FD-351F-DD49-BE87-39A61FF7333B}"/>
              </a:ext>
            </a:extLst>
          </p:cNvPr>
          <p:cNvPicPr>
            <a:picLocks noChangeAspect="1"/>
          </p:cNvPicPr>
          <p:nvPr/>
        </p:nvPicPr>
        <p:blipFill>
          <a:blip r:embed="rId3"/>
          <a:stretch>
            <a:fillRect/>
          </a:stretch>
        </p:blipFill>
        <p:spPr>
          <a:xfrm>
            <a:off x="7357188" y="2593909"/>
            <a:ext cx="6195494" cy="5340943"/>
          </a:xfrm>
          <a:prstGeom prst="rect">
            <a:avLst/>
          </a:prstGeom>
        </p:spPr>
      </p:pic>
      <p:pic>
        <p:nvPicPr>
          <p:cNvPr id="8" name="Picture 7">
            <a:extLst>
              <a:ext uri="{FF2B5EF4-FFF2-40B4-BE49-F238E27FC236}">
                <a16:creationId xmlns:a16="http://schemas.microsoft.com/office/drawing/2014/main" id="{B711DA3B-8643-534E-B389-B0CBDAA00290}"/>
              </a:ext>
            </a:extLst>
          </p:cNvPr>
          <p:cNvPicPr>
            <a:picLocks noChangeAspect="1"/>
          </p:cNvPicPr>
          <p:nvPr/>
        </p:nvPicPr>
        <p:blipFill>
          <a:blip r:embed="rId4"/>
          <a:stretch>
            <a:fillRect/>
          </a:stretch>
        </p:blipFill>
        <p:spPr>
          <a:xfrm>
            <a:off x="612256" y="4962181"/>
            <a:ext cx="2877393" cy="1410113"/>
          </a:xfrm>
          <a:prstGeom prst="rect">
            <a:avLst/>
          </a:prstGeom>
        </p:spPr>
      </p:pic>
    </p:spTree>
    <p:extLst>
      <p:ext uri="{BB962C8B-B14F-4D97-AF65-F5344CB8AC3E}">
        <p14:creationId xmlns:p14="http://schemas.microsoft.com/office/powerpoint/2010/main" val="2259750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9101863" cy="757130"/>
          </a:xfrm>
        </p:spPr>
        <p:txBody>
          <a:bodyPr/>
          <a:lstStyle/>
          <a:p>
            <a:r>
              <a:rPr lang="en-AU" sz="4800" dirty="0"/>
              <a:t>Policies and procedures</a:t>
            </a:r>
            <a:endParaRPr lang="en-US" dirty="0">
              <a:solidFill>
                <a:srgbClr val="E83040"/>
              </a:solidFill>
            </a:endParaRPr>
          </a:p>
        </p:txBody>
      </p:sp>
      <p:sp>
        <p:nvSpPr>
          <p:cNvPr id="6" name="Text Placeholder 2">
            <a:extLst>
              <a:ext uri="{FF2B5EF4-FFF2-40B4-BE49-F238E27FC236}">
                <a16:creationId xmlns:a16="http://schemas.microsoft.com/office/drawing/2014/main" id="{BBB741F5-866D-464D-8930-9996103F3183}"/>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AU" sz="2600" dirty="0"/>
              <a:t>15 – Privacy and Confidentiality</a:t>
            </a:r>
          </a:p>
          <a:p>
            <a:r>
              <a:rPr lang="en-AU" sz="2600" dirty="0"/>
              <a:t>16 – Crises and after-hours support</a:t>
            </a:r>
          </a:p>
          <a:p>
            <a:r>
              <a:rPr lang="en-AU" sz="2600" dirty="0"/>
              <a:t>17 – OHS Including Risk Assessment</a:t>
            </a:r>
          </a:p>
          <a:p>
            <a:r>
              <a:rPr lang="en-AU" sz="2600" dirty="0"/>
              <a:t>20 – Code of Conduct </a:t>
            </a:r>
          </a:p>
          <a:p>
            <a:r>
              <a:rPr lang="en-AU" sz="2600" dirty="0"/>
              <a:t>25 – Sexual Harassment</a:t>
            </a:r>
          </a:p>
          <a:p>
            <a:r>
              <a:rPr lang="en-AU" sz="2600" dirty="0"/>
              <a:t>31 – After Hours Support</a:t>
            </a:r>
          </a:p>
          <a:p>
            <a:r>
              <a:rPr lang="en-AU" sz="2600" dirty="0"/>
              <a:t>32 – Critical Incidents</a:t>
            </a:r>
          </a:p>
          <a:p>
            <a:r>
              <a:rPr lang="en-AU" sz="2600" dirty="0"/>
              <a:t>33 – Responding to Issues and Behaviours</a:t>
            </a:r>
          </a:p>
          <a:p>
            <a:r>
              <a:rPr lang="en-AU" sz="2600" dirty="0"/>
              <a:t>36 – Substance or Drug Use Policy</a:t>
            </a:r>
          </a:p>
          <a:p>
            <a:r>
              <a:rPr lang="en-AU" sz="2600" dirty="0"/>
              <a:t>43 – Ethical Guidelines</a:t>
            </a:r>
          </a:p>
          <a:p>
            <a:r>
              <a:rPr lang="en-AU" sz="2600" dirty="0"/>
              <a:t>44 – Romantic Relationships</a:t>
            </a:r>
          </a:p>
        </p:txBody>
      </p:sp>
      <p:pic>
        <p:nvPicPr>
          <p:cNvPr id="7" name="Picture 6">
            <a:extLst>
              <a:ext uri="{FF2B5EF4-FFF2-40B4-BE49-F238E27FC236}">
                <a16:creationId xmlns:a16="http://schemas.microsoft.com/office/drawing/2014/main" id="{AAFB69EF-43E1-8F44-9212-0E9EDDDDCB59}"/>
              </a:ext>
            </a:extLst>
          </p:cNvPr>
          <p:cNvPicPr>
            <a:picLocks noChangeAspect="1"/>
          </p:cNvPicPr>
          <p:nvPr/>
        </p:nvPicPr>
        <p:blipFill>
          <a:blip r:embed="rId3"/>
          <a:stretch>
            <a:fillRect/>
          </a:stretch>
        </p:blipFill>
        <p:spPr>
          <a:xfrm>
            <a:off x="10177107" y="5206481"/>
            <a:ext cx="1374192" cy="1030644"/>
          </a:xfrm>
          <a:prstGeom prst="rect">
            <a:avLst/>
          </a:prstGeom>
        </p:spPr>
      </p:pic>
    </p:spTree>
    <p:extLst>
      <p:ext uri="{BB962C8B-B14F-4D97-AF65-F5344CB8AC3E}">
        <p14:creationId xmlns:p14="http://schemas.microsoft.com/office/powerpoint/2010/main" val="2314345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9101863" cy="674031"/>
          </a:xfrm>
        </p:spPr>
        <p:txBody>
          <a:bodyPr/>
          <a:lstStyle/>
          <a:p>
            <a:r>
              <a:rPr lang="en-AU" sz="4200" dirty="0"/>
              <a:t>Communication strategies</a:t>
            </a:r>
            <a:endParaRPr lang="en-US" sz="4200" dirty="0">
              <a:solidFill>
                <a:srgbClr val="E83040"/>
              </a:solidFill>
            </a:endParaRPr>
          </a:p>
        </p:txBody>
      </p:sp>
      <p:sp>
        <p:nvSpPr>
          <p:cNvPr id="7" name="Text Placeholder 2">
            <a:extLst>
              <a:ext uri="{FF2B5EF4-FFF2-40B4-BE49-F238E27FC236}">
                <a16:creationId xmlns:a16="http://schemas.microsoft.com/office/drawing/2014/main" id="{BBB741F5-866D-464D-8930-9996103F3183}"/>
              </a:ext>
            </a:extLst>
          </p:cNvPr>
          <p:cNvSpPr txBox="1">
            <a:spLocks/>
          </p:cNvSpPr>
          <p:nvPr/>
        </p:nvSpPr>
        <p:spPr>
          <a:xfrm>
            <a:off x="404400" y="14844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E83040"/>
              </a:buClr>
              <a:buSzPct val="100000"/>
              <a:buNone/>
            </a:pPr>
            <a:r>
              <a:rPr lang="en-AU" dirty="0"/>
              <a:t>Tips for building trust and overcoming difficulties:</a:t>
            </a:r>
          </a:p>
          <a:p>
            <a:pPr>
              <a:spcAft>
                <a:spcPts val="2200"/>
              </a:spcAft>
              <a:buClr>
                <a:srgbClr val="E83040"/>
              </a:buClr>
              <a:buSzPct val="100000"/>
            </a:pPr>
            <a:r>
              <a:rPr lang="en-AU" dirty="0"/>
              <a:t>Stage 1 - Beginning of the match</a:t>
            </a:r>
          </a:p>
          <a:p>
            <a:pPr>
              <a:spcAft>
                <a:spcPts val="2200"/>
              </a:spcAft>
              <a:buClr>
                <a:srgbClr val="E83040"/>
              </a:buClr>
              <a:buSzPct val="100000"/>
            </a:pPr>
            <a:r>
              <a:rPr lang="en-AU" dirty="0"/>
              <a:t>Stage 2 - Challenging and testing</a:t>
            </a:r>
          </a:p>
          <a:p>
            <a:pPr>
              <a:spcAft>
                <a:spcPts val="2200"/>
              </a:spcAft>
              <a:buClr>
                <a:srgbClr val="E83040"/>
              </a:buClr>
              <a:buSzPct val="100000"/>
            </a:pPr>
            <a:r>
              <a:rPr lang="en-AU" dirty="0"/>
              <a:t>Stage 3 -‘Real’ mentoring</a:t>
            </a:r>
          </a:p>
          <a:p>
            <a:pPr>
              <a:spcAft>
                <a:spcPts val="2200"/>
              </a:spcAft>
              <a:buClr>
                <a:srgbClr val="E83040"/>
              </a:buClr>
              <a:buSzPct val="100000"/>
            </a:pPr>
            <a:r>
              <a:rPr lang="en-AU" dirty="0"/>
              <a:t>Stage 4 - Ending</a:t>
            </a:r>
          </a:p>
        </p:txBody>
      </p:sp>
      <p:pic>
        <p:nvPicPr>
          <p:cNvPr id="6" name="Picture 5">
            <a:extLst>
              <a:ext uri="{FF2B5EF4-FFF2-40B4-BE49-F238E27FC236}">
                <a16:creationId xmlns:a16="http://schemas.microsoft.com/office/drawing/2014/main" id="{AFE26733-CCCF-E043-A62C-C795B92837DC}"/>
              </a:ext>
            </a:extLst>
          </p:cNvPr>
          <p:cNvPicPr>
            <a:picLocks noChangeAspect="1"/>
          </p:cNvPicPr>
          <p:nvPr/>
        </p:nvPicPr>
        <p:blipFill>
          <a:blip r:embed="rId3"/>
          <a:stretch>
            <a:fillRect/>
          </a:stretch>
        </p:blipFill>
        <p:spPr>
          <a:xfrm>
            <a:off x="10177107" y="5206481"/>
            <a:ext cx="1374192" cy="1030644"/>
          </a:xfrm>
          <a:prstGeom prst="rect">
            <a:avLst/>
          </a:prstGeom>
        </p:spPr>
      </p:pic>
    </p:spTree>
    <p:extLst>
      <p:ext uri="{BB962C8B-B14F-4D97-AF65-F5344CB8AC3E}">
        <p14:creationId xmlns:p14="http://schemas.microsoft.com/office/powerpoint/2010/main" val="2235957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9101863" cy="674031"/>
          </a:xfrm>
        </p:spPr>
        <p:txBody>
          <a:bodyPr/>
          <a:lstStyle/>
          <a:p>
            <a:r>
              <a:rPr lang="en-AU" sz="4200" dirty="0"/>
              <a:t>Situations mentors may face</a:t>
            </a:r>
            <a:endParaRPr lang="en-US" sz="4200" dirty="0">
              <a:solidFill>
                <a:srgbClr val="E83040"/>
              </a:solidFill>
            </a:endParaRPr>
          </a:p>
        </p:txBody>
      </p:sp>
      <p:pic>
        <p:nvPicPr>
          <p:cNvPr id="4" name="Online Media 3" title="Mentoring video">
            <a:hlinkClick r:id="" action="ppaction://media"/>
            <a:extLst>
              <a:ext uri="{FF2B5EF4-FFF2-40B4-BE49-F238E27FC236}">
                <a16:creationId xmlns:a16="http://schemas.microsoft.com/office/drawing/2014/main" id="{5CEBAAD1-FA6D-4534-81A4-3A7985C3B025}"/>
              </a:ext>
            </a:extLst>
          </p:cNvPr>
          <p:cNvPicPr>
            <a:picLocks noRot="1" noChangeAspect="1"/>
          </p:cNvPicPr>
          <p:nvPr>
            <a:videoFile r:link="rId1"/>
          </p:nvPr>
        </p:nvPicPr>
        <p:blipFill>
          <a:blip r:embed="rId4"/>
          <a:stretch>
            <a:fillRect/>
          </a:stretch>
        </p:blipFill>
        <p:spPr>
          <a:xfrm>
            <a:off x="879465" y="1346548"/>
            <a:ext cx="7371510" cy="4164903"/>
          </a:xfrm>
          <a:prstGeom prst="rect">
            <a:avLst/>
          </a:prstGeom>
          <a:ln>
            <a:solidFill>
              <a:schemeClr val="accent1"/>
            </a:solidFill>
          </a:ln>
        </p:spPr>
      </p:pic>
      <p:pic>
        <p:nvPicPr>
          <p:cNvPr id="6" name="Picture 5">
            <a:extLst>
              <a:ext uri="{FF2B5EF4-FFF2-40B4-BE49-F238E27FC236}">
                <a16:creationId xmlns:a16="http://schemas.microsoft.com/office/drawing/2014/main" id="{4B8B7C4E-578B-C243-88BC-EECE5D88B943}"/>
              </a:ext>
            </a:extLst>
          </p:cNvPr>
          <p:cNvPicPr>
            <a:picLocks noChangeAspect="1"/>
          </p:cNvPicPr>
          <p:nvPr/>
        </p:nvPicPr>
        <p:blipFill>
          <a:blip r:embed="rId5"/>
          <a:stretch>
            <a:fillRect/>
          </a:stretch>
        </p:blipFill>
        <p:spPr>
          <a:xfrm>
            <a:off x="10177107" y="5206481"/>
            <a:ext cx="1374192" cy="1030644"/>
          </a:xfrm>
          <a:prstGeom prst="rect">
            <a:avLst/>
          </a:prstGeom>
        </p:spPr>
      </p:pic>
    </p:spTree>
    <p:extLst>
      <p:ext uri="{BB962C8B-B14F-4D97-AF65-F5344CB8AC3E}">
        <p14:creationId xmlns:p14="http://schemas.microsoft.com/office/powerpoint/2010/main" val="217206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9101863" cy="701731"/>
          </a:xfrm>
        </p:spPr>
        <p:txBody>
          <a:bodyPr/>
          <a:lstStyle/>
          <a:p>
            <a:r>
              <a:rPr lang="en-AU" sz="4400" dirty="0"/>
              <a:t>Communication and limit setting</a:t>
            </a:r>
            <a:endParaRPr lang="en-US" sz="4400" dirty="0">
              <a:solidFill>
                <a:srgbClr val="E83040"/>
              </a:solidFill>
            </a:endParaRPr>
          </a:p>
        </p:txBody>
      </p:sp>
      <p:pic>
        <p:nvPicPr>
          <p:cNvPr id="8" name="Picture 7">
            <a:extLst>
              <a:ext uri="{FF2B5EF4-FFF2-40B4-BE49-F238E27FC236}">
                <a16:creationId xmlns:a16="http://schemas.microsoft.com/office/drawing/2014/main" id="{A85719E0-C048-4AD0-898E-1D9FADAB7B4B}"/>
              </a:ext>
            </a:extLst>
          </p:cNvPr>
          <p:cNvPicPr>
            <a:picLocks noChangeAspect="1"/>
          </p:cNvPicPr>
          <p:nvPr/>
        </p:nvPicPr>
        <p:blipFill>
          <a:blip r:embed="rId3"/>
          <a:stretch>
            <a:fillRect/>
          </a:stretch>
        </p:blipFill>
        <p:spPr>
          <a:xfrm>
            <a:off x="1901248" y="1133731"/>
            <a:ext cx="4194751" cy="5595358"/>
          </a:xfrm>
          <a:prstGeom prst="rect">
            <a:avLst/>
          </a:prstGeom>
        </p:spPr>
      </p:pic>
      <p:pic>
        <p:nvPicPr>
          <p:cNvPr id="6" name="Picture 5">
            <a:extLst>
              <a:ext uri="{FF2B5EF4-FFF2-40B4-BE49-F238E27FC236}">
                <a16:creationId xmlns:a16="http://schemas.microsoft.com/office/drawing/2014/main" id="{793F40DE-1A67-8948-AA8F-E7C70E151105}"/>
              </a:ext>
            </a:extLst>
          </p:cNvPr>
          <p:cNvPicPr>
            <a:picLocks noChangeAspect="1"/>
          </p:cNvPicPr>
          <p:nvPr/>
        </p:nvPicPr>
        <p:blipFill>
          <a:blip r:embed="rId4"/>
          <a:stretch>
            <a:fillRect/>
          </a:stretch>
        </p:blipFill>
        <p:spPr>
          <a:xfrm>
            <a:off x="10177107" y="5206481"/>
            <a:ext cx="1374192" cy="1030644"/>
          </a:xfrm>
          <a:prstGeom prst="rect">
            <a:avLst/>
          </a:prstGeom>
        </p:spPr>
      </p:pic>
    </p:spTree>
    <p:extLst>
      <p:ext uri="{BB962C8B-B14F-4D97-AF65-F5344CB8AC3E}">
        <p14:creationId xmlns:p14="http://schemas.microsoft.com/office/powerpoint/2010/main" val="1863389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51999" y="432000"/>
            <a:ext cx="8637891" cy="715581"/>
          </a:xfrm>
        </p:spPr>
        <p:txBody>
          <a:bodyPr/>
          <a:lstStyle/>
          <a:p>
            <a:r>
              <a:rPr lang="en-US" dirty="0"/>
              <a:t>Acknowledgement of Country</a:t>
            </a:r>
            <a:endParaRPr lang="en-US" dirty="0">
              <a:solidFill>
                <a:srgbClr val="E83040"/>
              </a:solidFill>
            </a:endParaRPr>
          </a:p>
        </p:txBody>
      </p:sp>
      <p:sp>
        <p:nvSpPr>
          <p:cNvPr id="3" name="Text Placeholder 2"/>
          <p:cNvSpPr>
            <a:spLocks noGrp="1"/>
          </p:cNvSpPr>
          <p:nvPr>
            <p:ph type="body" sz="quarter" idx="14"/>
          </p:nvPr>
        </p:nvSpPr>
        <p:spPr>
          <a:xfrm>
            <a:off x="432000" y="1332000"/>
            <a:ext cx="9026325" cy="3970318"/>
          </a:xfrm>
        </p:spPr>
        <p:txBody>
          <a:bodyPr/>
          <a:lstStyle/>
          <a:p>
            <a:pPr marL="0" indent="0">
              <a:buClr>
                <a:srgbClr val="E83040"/>
              </a:buClr>
              <a:buSzPct val="100000"/>
              <a:buNone/>
            </a:pPr>
            <a:r>
              <a:rPr lang="en-AU" dirty="0"/>
              <a:t>I would like to begin by acknowledging the &lt;insert name of people here (e.g. Ngunnawal)&gt; people, Traditional Custodians of the land on which we &lt;gather/meet&gt; today, and pay my respects to their Elders past and present. I extend that respect to Aboriginal and Torres Strait Islander peoples here today.</a:t>
            </a:r>
            <a:endParaRPr lang="en-US" dirty="0"/>
          </a:p>
        </p:txBody>
      </p:sp>
      <p:pic>
        <p:nvPicPr>
          <p:cNvPr id="6" name="Picture 5" descr="A picture containing sitting, clock, red, dark&#10;&#10;Description automatically generated">
            <a:extLst>
              <a:ext uri="{FF2B5EF4-FFF2-40B4-BE49-F238E27FC236}">
                <a16:creationId xmlns:a16="http://schemas.microsoft.com/office/drawing/2014/main" id="{ED7C4540-CE08-474E-9A2A-44F5B6133466}"/>
              </a:ext>
            </a:extLst>
          </p:cNvPr>
          <p:cNvPicPr>
            <a:picLocks noChangeAspect="1"/>
          </p:cNvPicPr>
          <p:nvPr/>
        </p:nvPicPr>
        <p:blipFill>
          <a:blip r:embed="rId3"/>
          <a:stretch>
            <a:fillRect/>
          </a:stretch>
        </p:blipFill>
        <p:spPr>
          <a:xfrm>
            <a:off x="9731490" y="3999244"/>
            <a:ext cx="2223549" cy="2223549"/>
          </a:xfrm>
          <a:prstGeom prst="rect">
            <a:avLst/>
          </a:prstGeom>
        </p:spPr>
      </p:pic>
    </p:spTree>
    <p:extLst>
      <p:ext uri="{BB962C8B-B14F-4D97-AF65-F5344CB8AC3E}">
        <p14:creationId xmlns:p14="http://schemas.microsoft.com/office/powerpoint/2010/main" val="1922830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9101863" cy="563231"/>
          </a:xfrm>
        </p:spPr>
        <p:txBody>
          <a:bodyPr/>
          <a:lstStyle/>
          <a:p>
            <a:r>
              <a:rPr lang="en-AU" sz="3400" dirty="0"/>
              <a:t>Working with different groups and cultures</a:t>
            </a:r>
            <a:endParaRPr lang="en-US" sz="3400" dirty="0">
              <a:solidFill>
                <a:srgbClr val="E83040"/>
              </a:solidFill>
            </a:endParaRPr>
          </a:p>
        </p:txBody>
      </p:sp>
      <p:pic>
        <p:nvPicPr>
          <p:cNvPr id="4" name="Picture 3">
            <a:extLst>
              <a:ext uri="{FF2B5EF4-FFF2-40B4-BE49-F238E27FC236}">
                <a16:creationId xmlns:a16="http://schemas.microsoft.com/office/drawing/2014/main" id="{5187E4F7-9A24-4FA5-9CDF-5A2AC81429B9}"/>
              </a:ext>
            </a:extLst>
          </p:cNvPr>
          <p:cNvPicPr>
            <a:picLocks noChangeAspect="1"/>
          </p:cNvPicPr>
          <p:nvPr/>
        </p:nvPicPr>
        <p:blipFill>
          <a:blip r:embed="rId3"/>
          <a:stretch>
            <a:fillRect/>
          </a:stretch>
        </p:blipFill>
        <p:spPr>
          <a:xfrm>
            <a:off x="2513246" y="995231"/>
            <a:ext cx="4525909" cy="5810184"/>
          </a:xfrm>
          <a:prstGeom prst="rect">
            <a:avLst/>
          </a:prstGeom>
        </p:spPr>
      </p:pic>
      <p:pic>
        <p:nvPicPr>
          <p:cNvPr id="6" name="Picture 5">
            <a:extLst>
              <a:ext uri="{FF2B5EF4-FFF2-40B4-BE49-F238E27FC236}">
                <a16:creationId xmlns:a16="http://schemas.microsoft.com/office/drawing/2014/main" id="{D3806B7E-BC4C-3843-9553-98C538EF4814}"/>
              </a:ext>
            </a:extLst>
          </p:cNvPr>
          <p:cNvPicPr>
            <a:picLocks noChangeAspect="1"/>
          </p:cNvPicPr>
          <p:nvPr/>
        </p:nvPicPr>
        <p:blipFill>
          <a:blip r:embed="rId4"/>
          <a:stretch>
            <a:fillRect/>
          </a:stretch>
        </p:blipFill>
        <p:spPr>
          <a:xfrm>
            <a:off x="10177107" y="5206481"/>
            <a:ext cx="1374192" cy="1030644"/>
          </a:xfrm>
          <a:prstGeom prst="rect">
            <a:avLst/>
          </a:prstGeom>
        </p:spPr>
      </p:pic>
    </p:spTree>
    <p:extLst>
      <p:ext uri="{BB962C8B-B14F-4D97-AF65-F5344CB8AC3E}">
        <p14:creationId xmlns:p14="http://schemas.microsoft.com/office/powerpoint/2010/main" val="208663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8758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A5734-4EE1-4949-8819-F7A9CFA9C3CF}"/>
              </a:ext>
            </a:extLst>
          </p:cNvPr>
          <p:cNvSpPr txBox="1">
            <a:spLocks/>
          </p:cNvSpPr>
          <p:nvPr/>
        </p:nvSpPr>
        <p:spPr>
          <a:xfrm>
            <a:off x="252000" y="432000"/>
            <a:ext cx="7834325" cy="1048031"/>
          </a:xfrm>
          <a:prstGeom prst="rect">
            <a:avLst/>
          </a:prstGeom>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pPr marL="0" lvl="0" indent="0">
              <a:buClr>
                <a:schemeClr val="tx1"/>
              </a:buClr>
              <a:buSzPct val="70000"/>
              <a:buFont typeface="Arial" charset="0"/>
              <a:buNone/>
              <a:tabLst/>
            </a:pPr>
            <a:r>
              <a:rPr lang="en-US" sz="4500" b="1" dirty="0">
                <a:solidFill>
                  <a:schemeClr val="tx1"/>
                </a:solidFill>
                <a:ea typeface="Gotham Rounded Bold" charset="0"/>
                <a:cs typeface="Gotham Rounded Bold" charset="0"/>
              </a:rPr>
              <a:t>Session overview</a:t>
            </a:r>
          </a:p>
        </p:txBody>
      </p:sp>
      <p:sp>
        <p:nvSpPr>
          <p:cNvPr id="3" name="TextBox 2">
            <a:extLst>
              <a:ext uri="{FF2B5EF4-FFF2-40B4-BE49-F238E27FC236}">
                <a16:creationId xmlns:a16="http://schemas.microsoft.com/office/drawing/2014/main" id="{062EABC6-C596-4D51-907F-33E24532C14D}"/>
              </a:ext>
            </a:extLst>
          </p:cNvPr>
          <p:cNvSpPr txBox="1"/>
          <p:nvPr/>
        </p:nvSpPr>
        <p:spPr>
          <a:xfrm>
            <a:off x="431999" y="1332000"/>
            <a:ext cx="7254675" cy="4916731"/>
          </a:xfrm>
          <a:prstGeom prst="rect">
            <a:avLst/>
          </a:prstGeom>
          <a:ln>
            <a:noFill/>
          </a:ln>
        </p:spPr>
        <p:txBody>
          <a:bodyPr vert="horz" wrap="square" lIns="91440" tIns="45720" rIns="91440" bIns="45720" rtlCol="0" anchor="t">
            <a:spAutoFit/>
          </a:bodyPr>
          <a:lstStyle/>
          <a:p>
            <a:pPr marL="514350" indent="-514350">
              <a:lnSpc>
                <a:spcPct val="90000"/>
              </a:lnSpc>
              <a:spcBef>
                <a:spcPct val="0"/>
              </a:spcBef>
              <a:spcAft>
                <a:spcPts val="600"/>
              </a:spcAft>
              <a:buClr>
                <a:srgbClr val="E83040"/>
              </a:buClr>
              <a:buSzPct val="100000"/>
              <a:buFont typeface="+mj-lt"/>
              <a:buAutoNum type="arabicPeriod"/>
            </a:pPr>
            <a:r>
              <a:rPr lang="en-AU" sz="3500" dirty="0">
                <a:ea typeface="GT Walsheim Pro Trial Thin" charset="0"/>
                <a:cs typeface="GT Walsheim Pro Trial Thin" charset="0"/>
              </a:rPr>
              <a:t>Introductions and welcome</a:t>
            </a:r>
          </a:p>
          <a:p>
            <a:pPr marL="514350" indent="-514350">
              <a:lnSpc>
                <a:spcPct val="90000"/>
              </a:lnSpc>
              <a:spcBef>
                <a:spcPct val="0"/>
              </a:spcBef>
              <a:spcAft>
                <a:spcPts val="600"/>
              </a:spcAft>
              <a:buClr>
                <a:srgbClr val="E83040"/>
              </a:buClr>
              <a:buSzPct val="100000"/>
              <a:buFont typeface="+mj-lt"/>
              <a:buAutoNum type="arabicPeriod"/>
            </a:pPr>
            <a:r>
              <a:rPr lang="en-AU" sz="3500" dirty="0">
                <a:ea typeface="GT Walsheim Pro Trial Thin" charset="0"/>
                <a:cs typeface="GT Walsheim Pro Trial Thin" charset="0"/>
              </a:rPr>
              <a:t>AOD harm prevention</a:t>
            </a:r>
          </a:p>
          <a:p>
            <a:pPr marL="514350" indent="-514350">
              <a:lnSpc>
                <a:spcPct val="90000"/>
              </a:lnSpc>
              <a:spcBef>
                <a:spcPct val="0"/>
              </a:spcBef>
              <a:spcAft>
                <a:spcPts val="600"/>
              </a:spcAft>
              <a:buClr>
                <a:srgbClr val="E83040"/>
              </a:buClr>
              <a:buSzPct val="100000"/>
              <a:buFont typeface="+mj-lt"/>
              <a:buAutoNum type="arabicPeriod"/>
            </a:pPr>
            <a:r>
              <a:rPr lang="en-AU" sz="3500" dirty="0">
                <a:ea typeface="GT Walsheim Pro Trial Thin" charset="0"/>
                <a:cs typeface="GT Walsheim Pro Trial Thin" charset="0"/>
              </a:rPr>
              <a:t>Alcohol and young people</a:t>
            </a:r>
          </a:p>
          <a:p>
            <a:pPr marL="514350" indent="-514350">
              <a:lnSpc>
                <a:spcPct val="90000"/>
              </a:lnSpc>
              <a:spcBef>
                <a:spcPct val="0"/>
              </a:spcBef>
              <a:spcAft>
                <a:spcPts val="600"/>
              </a:spcAft>
              <a:buClr>
                <a:srgbClr val="E83040"/>
              </a:buClr>
              <a:buSzPct val="100000"/>
              <a:buFont typeface="+mj-lt"/>
              <a:buAutoNum type="arabicPeriod"/>
            </a:pPr>
            <a:r>
              <a:rPr lang="en-AU" sz="3500" dirty="0">
                <a:ea typeface="GT Walsheim Pro Trial Thin" charset="0"/>
                <a:cs typeface="GT Walsheim Pro Trial Thin" charset="0"/>
              </a:rPr>
              <a:t>Roles and responsibilities</a:t>
            </a:r>
          </a:p>
          <a:p>
            <a:pPr marL="514350" indent="-514350">
              <a:lnSpc>
                <a:spcPct val="90000"/>
              </a:lnSpc>
              <a:spcBef>
                <a:spcPct val="0"/>
              </a:spcBef>
              <a:spcAft>
                <a:spcPts val="600"/>
              </a:spcAft>
              <a:buClr>
                <a:srgbClr val="E83040"/>
              </a:buClr>
              <a:buSzPct val="100000"/>
              <a:buFont typeface="+mj-lt"/>
              <a:buAutoNum type="arabicPeriod"/>
            </a:pPr>
            <a:r>
              <a:rPr lang="en-AU" sz="3500" dirty="0">
                <a:ea typeface="GT Walsheim Pro Trial Thin" charset="0"/>
                <a:cs typeface="GT Walsheim Pro Trial Thin" charset="0"/>
              </a:rPr>
              <a:t>Policies and procedures</a:t>
            </a:r>
          </a:p>
          <a:p>
            <a:pPr marL="514350" indent="-514350">
              <a:lnSpc>
                <a:spcPct val="90000"/>
              </a:lnSpc>
              <a:spcBef>
                <a:spcPct val="0"/>
              </a:spcBef>
              <a:spcAft>
                <a:spcPts val="600"/>
              </a:spcAft>
              <a:buClr>
                <a:srgbClr val="E83040"/>
              </a:buClr>
              <a:buSzPct val="100000"/>
              <a:buFont typeface="+mj-lt"/>
              <a:buAutoNum type="arabicPeriod"/>
            </a:pPr>
            <a:r>
              <a:rPr lang="en-AU" sz="3500" dirty="0">
                <a:ea typeface="GT Walsheim Pro Trial Thin" charset="0"/>
                <a:cs typeface="GT Walsheim Pro Trial Thin" charset="0"/>
              </a:rPr>
              <a:t>Communication and relationships</a:t>
            </a:r>
          </a:p>
          <a:p>
            <a:pPr marL="514350" indent="-514350">
              <a:lnSpc>
                <a:spcPct val="90000"/>
              </a:lnSpc>
              <a:spcBef>
                <a:spcPct val="0"/>
              </a:spcBef>
              <a:spcAft>
                <a:spcPts val="600"/>
              </a:spcAft>
              <a:buClr>
                <a:srgbClr val="E83040"/>
              </a:buClr>
              <a:buSzPct val="100000"/>
              <a:buFont typeface="+mj-lt"/>
              <a:buAutoNum type="arabicPeriod"/>
            </a:pPr>
            <a:r>
              <a:rPr lang="en-AU" sz="3500" dirty="0">
                <a:ea typeface="GT Walsheim Pro Trial Thin" charset="0"/>
                <a:cs typeface="GT Walsheim Pro Trial Thin" charset="0"/>
              </a:rPr>
              <a:t>Working with different groups and cultures</a:t>
            </a:r>
          </a:p>
        </p:txBody>
      </p:sp>
      <p:pic>
        <p:nvPicPr>
          <p:cNvPr id="4" name="Picture 3">
            <a:extLst>
              <a:ext uri="{FF2B5EF4-FFF2-40B4-BE49-F238E27FC236}">
                <a16:creationId xmlns:a16="http://schemas.microsoft.com/office/drawing/2014/main" id="{8D464F8C-9739-A846-BB9C-0467FB75962E}"/>
              </a:ext>
            </a:extLst>
          </p:cNvPr>
          <p:cNvPicPr>
            <a:picLocks noChangeAspect="1"/>
          </p:cNvPicPr>
          <p:nvPr/>
        </p:nvPicPr>
        <p:blipFill>
          <a:blip r:embed="rId3"/>
          <a:stretch>
            <a:fillRect/>
          </a:stretch>
        </p:blipFill>
        <p:spPr>
          <a:xfrm>
            <a:off x="7881051" y="2688861"/>
            <a:ext cx="4565985" cy="4327760"/>
          </a:xfrm>
          <a:prstGeom prst="rect">
            <a:avLst/>
          </a:prstGeom>
        </p:spPr>
      </p:pic>
      <p:pic>
        <p:nvPicPr>
          <p:cNvPr id="5" name="Picture 4">
            <a:extLst>
              <a:ext uri="{FF2B5EF4-FFF2-40B4-BE49-F238E27FC236}">
                <a16:creationId xmlns:a16="http://schemas.microsoft.com/office/drawing/2014/main" id="{94BBFED8-B4C6-C14A-9B8B-4E4E96F579FA}"/>
              </a:ext>
            </a:extLst>
          </p:cNvPr>
          <p:cNvPicPr>
            <a:picLocks noChangeAspect="1"/>
          </p:cNvPicPr>
          <p:nvPr/>
        </p:nvPicPr>
        <p:blipFill>
          <a:blip r:embed="rId4"/>
          <a:stretch>
            <a:fillRect/>
          </a:stretch>
        </p:blipFill>
        <p:spPr>
          <a:xfrm>
            <a:off x="9993446" y="757874"/>
            <a:ext cx="999393" cy="1760835"/>
          </a:xfrm>
          <a:prstGeom prst="rect">
            <a:avLst/>
          </a:prstGeom>
        </p:spPr>
      </p:pic>
    </p:spTree>
    <p:extLst>
      <p:ext uri="{BB962C8B-B14F-4D97-AF65-F5344CB8AC3E}">
        <p14:creationId xmlns:p14="http://schemas.microsoft.com/office/powerpoint/2010/main" val="1325610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8757089" cy="715581"/>
          </a:xfrm>
        </p:spPr>
        <p:txBody>
          <a:bodyPr/>
          <a:lstStyle/>
          <a:p>
            <a:r>
              <a:rPr lang="en-US" dirty="0"/>
              <a:t>Alcohol and drug use</a:t>
            </a:r>
            <a:endParaRPr lang="en-US" dirty="0">
              <a:solidFill>
                <a:srgbClr val="E83040"/>
              </a:solidFill>
            </a:endParaRPr>
          </a:p>
        </p:txBody>
      </p:sp>
      <p:sp>
        <p:nvSpPr>
          <p:cNvPr id="6" name="Text Placeholder 2">
            <a:extLst>
              <a:ext uri="{FF2B5EF4-FFF2-40B4-BE49-F238E27FC236}">
                <a16:creationId xmlns:a16="http://schemas.microsoft.com/office/drawing/2014/main" id="{BBB741F5-866D-464D-8930-9996103F3183}"/>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E83040"/>
              </a:buClr>
              <a:buSzPct val="100000"/>
              <a:buNone/>
            </a:pPr>
            <a:endParaRPr lang="en-AU" dirty="0"/>
          </a:p>
        </p:txBody>
      </p:sp>
      <p:pic>
        <p:nvPicPr>
          <p:cNvPr id="1026" name="Picture 2">
            <a:extLst>
              <a:ext uri="{FF2B5EF4-FFF2-40B4-BE49-F238E27FC236}">
                <a16:creationId xmlns:a16="http://schemas.microsoft.com/office/drawing/2014/main" id="{3C7F73C9-46A1-4558-B69C-EE5D5A3654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50" y="1552755"/>
            <a:ext cx="8796547" cy="44054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29E92CC3-F862-E840-8C2F-B004C0CCDC71}"/>
              </a:ext>
            </a:extLst>
          </p:cNvPr>
          <p:cNvPicPr>
            <a:picLocks noChangeAspect="1"/>
          </p:cNvPicPr>
          <p:nvPr/>
        </p:nvPicPr>
        <p:blipFill>
          <a:blip r:embed="rId4"/>
          <a:stretch>
            <a:fillRect/>
          </a:stretch>
        </p:blipFill>
        <p:spPr>
          <a:xfrm>
            <a:off x="10177107" y="5206481"/>
            <a:ext cx="1374192" cy="1030644"/>
          </a:xfrm>
          <a:prstGeom prst="rect">
            <a:avLst/>
          </a:prstGeom>
        </p:spPr>
      </p:pic>
    </p:spTree>
    <p:extLst>
      <p:ext uri="{BB962C8B-B14F-4D97-AF65-F5344CB8AC3E}">
        <p14:creationId xmlns:p14="http://schemas.microsoft.com/office/powerpoint/2010/main" val="2974430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8757089" cy="715581"/>
          </a:xfrm>
        </p:spPr>
        <p:txBody>
          <a:bodyPr/>
          <a:lstStyle/>
          <a:p>
            <a:r>
              <a:rPr lang="en-US" dirty="0"/>
              <a:t>Alcohol and drug use</a:t>
            </a:r>
            <a:endParaRPr lang="en-US" dirty="0">
              <a:solidFill>
                <a:srgbClr val="E83040"/>
              </a:solidFill>
            </a:endParaRPr>
          </a:p>
        </p:txBody>
      </p:sp>
      <p:sp>
        <p:nvSpPr>
          <p:cNvPr id="6" name="Text Placeholder 2">
            <a:extLst>
              <a:ext uri="{FF2B5EF4-FFF2-40B4-BE49-F238E27FC236}">
                <a16:creationId xmlns:a16="http://schemas.microsoft.com/office/drawing/2014/main" id="{BBB741F5-866D-464D-8930-9996103F3183}"/>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E83040"/>
              </a:buClr>
              <a:buSzPct val="100000"/>
              <a:buNone/>
            </a:pPr>
            <a:endParaRPr lang="en-AU" dirty="0"/>
          </a:p>
        </p:txBody>
      </p:sp>
      <p:pic>
        <p:nvPicPr>
          <p:cNvPr id="2050" name="Picture 2">
            <a:extLst>
              <a:ext uri="{FF2B5EF4-FFF2-40B4-BE49-F238E27FC236}">
                <a16:creationId xmlns:a16="http://schemas.microsoft.com/office/drawing/2014/main" id="{C435483E-ECA3-4D4A-BA33-EBB8AE35E0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738" y="1145864"/>
            <a:ext cx="4513681" cy="54662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BCBD630-162D-6942-ABF9-949BCF92C2D7}"/>
              </a:ext>
            </a:extLst>
          </p:cNvPr>
          <p:cNvPicPr>
            <a:picLocks noChangeAspect="1"/>
          </p:cNvPicPr>
          <p:nvPr/>
        </p:nvPicPr>
        <p:blipFill>
          <a:blip r:embed="rId4"/>
          <a:stretch>
            <a:fillRect/>
          </a:stretch>
        </p:blipFill>
        <p:spPr>
          <a:xfrm>
            <a:off x="10177107" y="5206481"/>
            <a:ext cx="1374192" cy="1030644"/>
          </a:xfrm>
          <a:prstGeom prst="rect">
            <a:avLst/>
          </a:prstGeom>
        </p:spPr>
      </p:pic>
    </p:spTree>
    <p:extLst>
      <p:ext uri="{BB962C8B-B14F-4D97-AF65-F5344CB8AC3E}">
        <p14:creationId xmlns:p14="http://schemas.microsoft.com/office/powerpoint/2010/main" val="3390641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5A7E8486-B9A0-486A-9BE2-D746D8056B52}"/>
              </a:ext>
            </a:extLst>
          </p:cNvPr>
          <p:cNvPicPr>
            <a:picLocks noChangeAspect="1"/>
          </p:cNvPicPr>
          <p:nvPr/>
        </p:nvPicPr>
        <p:blipFill>
          <a:blip r:embed="rId3"/>
          <a:stretch>
            <a:fillRect/>
          </a:stretch>
        </p:blipFill>
        <p:spPr>
          <a:xfrm>
            <a:off x="9172249" y="4124527"/>
            <a:ext cx="2788370" cy="2099643"/>
          </a:xfrm>
          <a:prstGeom prst="rect">
            <a:avLst/>
          </a:prstGeom>
        </p:spPr>
      </p:pic>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8757089" cy="715581"/>
          </a:xfrm>
        </p:spPr>
        <p:txBody>
          <a:bodyPr/>
          <a:lstStyle/>
          <a:p>
            <a:r>
              <a:rPr lang="en-US"/>
              <a:t>AOD primary prevention</a:t>
            </a:r>
            <a:endParaRPr lang="en-US">
              <a:solidFill>
                <a:srgbClr val="E83040"/>
              </a:solidFill>
            </a:endParaRPr>
          </a:p>
        </p:txBody>
      </p:sp>
      <p:sp>
        <p:nvSpPr>
          <p:cNvPr id="6" name="Text Placeholder 2">
            <a:extLst>
              <a:ext uri="{FF2B5EF4-FFF2-40B4-BE49-F238E27FC236}">
                <a16:creationId xmlns:a16="http://schemas.microsoft.com/office/drawing/2014/main" id="{BBB741F5-866D-464D-8930-9996103F3183}"/>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E83040"/>
              </a:buClr>
              <a:buSzPct val="100000"/>
              <a:buNone/>
            </a:pPr>
            <a:endParaRPr lang="en-AU"/>
          </a:p>
        </p:txBody>
      </p:sp>
      <p:sp>
        <p:nvSpPr>
          <p:cNvPr id="7" name="TextBox 6">
            <a:extLst>
              <a:ext uri="{FF2B5EF4-FFF2-40B4-BE49-F238E27FC236}">
                <a16:creationId xmlns:a16="http://schemas.microsoft.com/office/drawing/2014/main" id="{338B8C86-03BA-4BF1-9669-C01B3EB88EC7}"/>
              </a:ext>
            </a:extLst>
          </p:cNvPr>
          <p:cNvSpPr txBox="1"/>
          <p:nvPr/>
        </p:nvSpPr>
        <p:spPr>
          <a:xfrm>
            <a:off x="251999" y="1293677"/>
            <a:ext cx="8757089" cy="4967514"/>
          </a:xfrm>
          <a:prstGeom prst="rect">
            <a:avLst/>
          </a:prstGeom>
          <a:ln>
            <a:noFill/>
          </a:ln>
        </p:spPr>
        <p:txBody>
          <a:bodyPr vert="horz" wrap="square" lIns="91440" tIns="45720" rIns="91440" bIns="45720" rtlCol="0" anchor="t">
            <a:spAutoFit/>
          </a:bodyPr>
          <a:lstStyle/>
          <a:p>
            <a:pPr marL="457200" marR="0" indent="-457200" algn="l" defTabSz="914400" rtl="0" eaLnBrk="1" fontAlgn="auto" latinLnBrk="0" hangingPunct="1">
              <a:lnSpc>
                <a:spcPct val="90000"/>
              </a:lnSpc>
              <a:spcBef>
                <a:spcPct val="0"/>
              </a:spcBef>
              <a:spcAft>
                <a:spcPts val="0"/>
              </a:spcAft>
              <a:buClr>
                <a:schemeClr val="tx1"/>
              </a:buClr>
              <a:buSzPct val="70000"/>
              <a:buFont typeface="Arial" panose="020B0604020202020204" pitchFamily="34" charset="0"/>
              <a:buChar char="•"/>
              <a:tabLst/>
            </a:pPr>
            <a:r>
              <a:rPr lang="en-AU" sz="3200" b="1" i="0" kern="1200" baseline="0">
                <a:solidFill>
                  <a:schemeClr val="tx1"/>
                </a:solidFill>
                <a:latin typeface="GT Walsheim Pro Trial Thin"/>
                <a:ea typeface="GT Walsheim Pro Trial Thin" charset="0"/>
                <a:cs typeface="GT Walsheim Pro Trial Thin" charset="0"/>
              </a:rPr>
              <a:t>Primary prevention:</a:t>
            </a:r>
            <a:r>
              <a:rPr lang="en-AU" sz="3200" b="0" i="0" kern="1200" baseline="0">
                <a:solidFill>
                  <a:schemeClr val="tx1"/>
                </a:solidFill>
                <a:latin typeface="GT Walsheim Pro Trial Thin"/>
                <a:ea typeface="GT Walsheim Pro Trial Thin" charset="0"/>
                <a:cs typeface="GT Walsheim Pro Trial Thin" charset="0"/>
              </a:rPr>
              <a:t> a</a:t>
            </a:r>
            <a:r>
              <a:rPr lang="en-AU" sz="3200">
                <a:latin typeface="GT Walsheim Pro Trial Thin"/>
              </a:rPr>
              <a:t>ctions aimed at preventing illness or enhancing the wellbeing of the general population</a:t>
            </a:r>
          </a:p>
          <a:p>
            <a:pPr marL="457200" marR="0" indent="-457200" algn="l" defTabSz="914400" rtl="0" eaLnBrk="1" fontAlgn="auto" latinLnBrk="0" hangingPunct="1">
              <a:lnSpc>
                <a:spcPct val="90000"/>
              </a:lnSpc>
              <a:spcBef>
                <a:spcPct val="0"/>
              </a:spcBef>
              <a:spcAft>
                <a:spcPts val="0"/>
              </a:spcAft>
              <a:buClr>
                <a:schemeClr val="tx1"/>
              </a:buClr>
              <a:buSzPct val="70000"/>
              <a:buFont typeface="Arial" panose="020B0604020202020204" pitchFamily="34" charset="0"/>
              <a:buChar char="•"/>
              <a:tabLst/>
            </a:pPr>
            <a:r>
              <a:rPr lang="en-AU" sz="3200" b="1" i="0" kern="1200" baseline="0">
                <a:solidFill>
                  <a:schemeClr val="tx1"/>
                </a:solidFill>
                <a:latin typeface="GT Walsheim Pro Trial Thin"/>
                <a:ea typeface="GT Walsheim Pro Trial Thin" charset="0"/>
                <a:cs typeface="GT Walsheim Pro Trial Thin" charset="0"/>
              </a:rPr>
              <a:t>Risk factors: </a:t>
            </a:r>
            <a:r>
              <a:rPr lang="en-AU" sz="3200">
                <a:latin typeface="GT Walsheim Pro Trial Thin"/>
              </a:rPr>
              <a:t>increase the likelihood of frequent or excessive drug use</a:t>
            </a:r>
            <a:r>
              <a:rPr lang="en-AU" sz="3200" b="0" i="0" kern="1200" baseline="0">
                <a:solidFill>
                  <a:schemeClr val="tx1"/>
                </a:solidFill>
                <a:latin typeface="GT Walsheim Pro Trial Thin"/>
                <a:ea typeface="GT Walsheim Pro Trial Thin" charset="0"/>
                <a:cs typeface="GT Walsheim Pro Trial Thin" charset="0"/>
              </a:rPr>
              <a:t> </a:t>
            </a:r>
          </a:p>
          <a:p>
            <a:pPr marL="457200" marR="0" indent="-457200" algn="l" defTabSz="914400" rtl="0" eaLnBrk="1" fontAlgn="auto" latinLnBrk="0" hangingPunct="1">
              <a:lnSpc>
                <a:spcPct val="90000"/>
              </a:lnSpc>
              <a:spcBef>
                <a:spcPct val="0"/>
              </a:spcBef>
              <a:spcAft>
                <a:spcPts val="0"/>
              </a:spcAft>
              <a:buClr>
                <a:schemeClr val="tx1"/>
              </a:buClr>
              <a:buSzPct val="70000"/>
              <a:buFont typeface="Arial" panose="020B0604020202020204" pitchFamily="34" charset="0"/>
              <a:buChar char="•"/>
              <a:tabLst/>
            </a:pPr>
            <a:r>
              <a:rPr lang="en-AU" sz="3200" b="1">
                <a:latin typeface="GT Walsheim Pro Trial Thin"/>
                <a:ea typeface="GT Walsheim Pro Trial Thin" charset="0"/>
                <a:cs typeface="GT Walsheim Pro Trial Thin" charset="0"/>
              </a:rPr>
              <a:t>Protective factors: </a:t>
            </a:r>
            <a:r>
              <a:rPr lang="en-AU" sz="3200">
                <a:latin typeface="GT Walsheim Pro Trial Thin"/>
              </a:rPr>
              <a:t>reduce the likelihood of frequent or excessive drug use</a:t>
            </a:r>
            <a:r>
              <a:rPr lang="en-AU" sz="3200" b="0" i="0" kern="1200" baseline="0">
                <a:solidFill>
                  <a:schemeClr val="tx1"/>
                </a:solidFill>
                <a:latin typeface="GT Walsheim Pro Trial Thin"/>
                <a:ea typeface="GT Walsheim Pro Trial Thin" charset="0"/>
                <a:cs typeface="GT Walsheim Pro Trial Thin" charset="0"/>
              </a:rPr>
              <a:t> </a:t>
            </a:r>
            <a:endParaRPr lang="en-AU" sz="3200">
              <a:latin typeface="GT Walsheim Pro Trial Thin"/>
            </a:endParaRPr>
          </a:p>
          <a:p>
            <a:pPr marL="457200" marR="0" indent="-457200" algn="l" defTabSz="914400" rtl="0" eaLnBrk="1" fontAlgn="auto" latinLnBrk="0" hangingPunct="1">
              <a:lnSpc>
                <a:spcPct val="90000"/>
              </a:lnSpc>
              <a:spcBef>
                <a:spcPct val="0"/>
              </a:spcBef>
              <a:spcAft>
                <a:spcPts val="0"/>
              </a:spcAft>
              <a:buClr>
                <a:schemeClr val="tx1"/>
              </a:buClr>
              <a:buSzPct val="70000"/>
              <a:buFont typeface="Arial" panose="020B0604020202020204" pitchFamily="34" charset="0"/>
              <a:buChar char="•"/>
              <a:tabLst/>
            </a:pPr>
            <a:r>
              <a:rPr lang="en-AU" sz="3200" b="1" i="0" kern="1200" baseline="0">
                <a:solidFill>
                  <a:schemeClr val="tx1"/>
                </a:solidFill>
                <a:latin typeface="GT Walsheim Pro Trial Thin"/>
                <a:ea typeface="GT Walsheim Pro Trial Thin" charset="0"/>
                <a:cs typeface="GT Walsheim Pro Trial Thin" charset="0"/>
              </a:rPr>
              <a:t>Resilience:</a:t>
            </a:r>
            <a:r>
              <a:rPr lang="en-AU" sz="3200" b="0" i="0" kern="1200" baseline="0">
                <a:solidFill>
                  <a:schemeClr val="tx1"/>
                </a:solidFill>
                <a:latin typeface="GT Walsheim Pro Trial Thin"/>
                <a:ea typeface="GT Walsheim Pro Trial Thin" charset="0"/>
                <a:cs typeface="GT Walsheim Pro Trial Thin" charset="0"/>
              </a:rPr>
              <a:t> is </a:t>
            </a:r>
            <a:r>
              <a:rPr lang="en-AU" sz="3200">
                <a:latin typeface="GT Walsheim Pro Trial Thin"/>
              </a:rPr>
              <a:t>the capacity to still find determination and reason to cope with a situation despite all odds, and to see it as an opportunity for growth.</a:t>
            </a:r>
            <a:endParaRPr lang="en-AU" sz="3200" b="0" i="0" kern="1200" baseline="0">
              <a:solidFill>
                <a:schemeClr val="tx1"/>
              </a:solidFill>
              <a:latin typeface="GT Walsheim Pro Trial Thin"/>
              <a:ea typeface="GT Walsheim Pro Trial Thin" charset="0"/>
              <a:cs typeface="GT Walsheim Pro Trial Thin" charset="0"/>
            </a:endParaRPr>
          </a:p>
        </p:txBody>
      </p:sp>
    </p:spTree>
    <p:extLst>
      <p:ext uri="{BB962C8B-B14F-4D97-AF65-F5344CB8AC3E}">
        <p14:creationId xmlns:p14="http://schemas.microsoft.com/office/powerpoint/2010/main" val="2387777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5A7E8486-B9A0-486A-9BE2-D746D8056B52}"/>
              </a:ext>
            </a:extLst>
          </p:cNvPr>
          <p:cNvPicPr>
            <a:picLocks noChangeAspect="1"/>
          </p:cNvPicPr>
          <p:nvPr/>
        </p:nvPicPr>
        <p:blipFill>
          <a:blip r:embed="rId3"/>
          <a:stretch>
            <a:fillRect/>
          </a:stretch>
        </p:blipFill>
        <p:spPr>
          <a:xfrm>
            <a:off x="9172249" y="4124527"/>
            <a:ext cx="2788370" cy="2099643"/>
          </a:xfrm>
          <a:prstGeom prst="rect">
            <a:avLst/>
          </a:prstGeom>
        </p:spPr>
      </p:pic>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8757089" cy="715581"/>
          </a:xfrm>
        </p:spPr>
        <p:txBody>
          <a:bodyPr/>
          <a:lstStyle/>
          <a:p>
            <a:r>
              <a:rPr lang="en-US"/>
              <a:t>AOD primary prevention</a:t>
            </a:r>
            <a:endParaRPr lang="en-US">
              <a:solidFill>
                <a:srgbClr val="E83040"/>
              </a:solidFill>
            </a:endParaRPr>
          </a:p>
        </p:txBody>
      </p:sp>
      <p:sp>
        <p:nvSpPr>
          <p:cNvPr id="6" name="Text Placeholder 2">
            <a:extLst>
              <a:ext uri="{FF2B5EF4-FFF2-40B4-BE49-F238E27FC236}">
                <a16:creationId xmlns:a16="http://schemas.microsoft.com/office/drawing/2014/main" id="{BBB741F5-866D-464D-8930-9996103F3183}"/>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E83040"/>
              </a:buClr>
              <a:buSzPct val="100000"/>
              <a:buNone/>
            </a:pPr>
            <a:endParaRPr lang="en-AU"/>
          </a:p>
        </p:txBody>
      </p:sp>
      <p:sp>
        <p:nvSpPr>
          <p:cNvPr id="2" name="TextBox 1">
            <a:extLst>
              <a:ext uri="{FF2B5EF4-FFF2-40B4-BE49-F238E27FC236}">
                <a16:creationId xmlns:a16="http://schemas.microsoft.com/office/drawing/2014/main" id="{24340BE6-02CE-4809-BA44-7F69EBC4E46D}"/>
              </a:ext>
            </a:extLst>
          </p:cNvPr>
          <p:cNvSpPr txBox="1"/>
          <p:nvPr/>
        </p:nvSpPr>
        <p:spPr>
          <a:xfrm>
            <a:off x="714375" y="1332000"/>
            <a:ext cx="8172450" cy="3000821"/>
          </a:xfrm>
          <a:prstGeom prst="rect">
            <a:avLst/>
          </a:prstGeom>
          <a:ln>
            <a:noFill/>
          </a:ln>
        </p:spPr>
        <p:txBody>
          <a:bodyPr vert="horz" wrap="square" lIns="91440" tIns="45720" rIns="91440" bIns="45720" rtlCol="0" anchor="t">
            <a:spAutoFit/>
          </a:bodyPr>
          <a:lstStyle/>
          <a:p>
            <a:pPr marL="457200" marR="0" indent="-457200" algn="l" defTabSz="914400" rtl="0" eaLnBrk="1" fontAlgn="auto" latinLnBrk="0" hangingPunct="1">
              <a:lnSpc>
                <a:spcPct val="90000"/>
              </a:lnSpc>
              <a:spcBef>
                <a:spcPct val="0"/>
              </a:spcBef>
              <a:spcAft>
                <a:spcPts val="0"/>
              </a:spcAft>
              <a:buClr>
                <a:schemeClr val="tx1"/>
              </a:buClr>
              <a:buSzPct val="70000"/>
              <a:buFont typeface="Arial" panose="020B0604020202020204" pitchFamily="34" charset="0"/>
              <a:buChar char="•"/>
              <a:tabLst/>
            </a:pPr>
            <a:r>
              <a:rPr lang="en-AU" sz="3500" b="0" i="0" kern="1200" baseline="0">
                <a:solidFill>
                  <a:schemeClr val="tx1"/>
                </a:solidFill>
                <a:latin typeface="GT Walsheim Pro Trial Thin" charset="0"/>
                <a:ea typeface="GT Walsheim Pro Trial Thin" charset="0"/>
                <a:cs typeface="GT Walsheim Pro Trial Thin" charset="0"/>
              </a:rPr>
              <a:t>Risk and protective factors look different depending on the “domain” e.g. individual, family, leisure, school, local community or broader environment</a:t>
            </a:r>
          </a:p>
          <a:p>
            <a:pPr marL="457200" marR="0" indent="-457200" algn="l" defTabSz="914400" rtl="0" eaLnBrk="1" fontAlgn="auto" latinLnBrk="0" hangingPunct="1">
              <a:lnSpc>
                <a:spcPct val="90000"/>
              </a:lnSpc>
              <a:spcBef>
                <a:spcPct val="0"/>
              </a:spcBef>
              <a:spcAft>
                <a:spcPts val="0"/>
              </a:spcAft>
              <a:buClr>
                <a:schemeClr val="tx1"/>
              </a:buClr>
              <a:buSzPct val="70000"/>
              <a:buFont typeface="Arial" panose="020B0604020202020204" pitchFamily="34" charset="0"/>
              <a:buChar char="•"/>
              <a:tabLst/>
            </a:pPr>
            <a:r>
              <a:rPr lang="en-AU" sz="3500">
                <a:latin typeface="GT Walsheim Pro Trial Thin" charset="0"/>
                <a:ea typeface="GT Walsheim Pro Trial Thin" charset="0"/>
                <a:cs typeface="GT Walsheim Pro Trial Thin" charset="0"/>
              </a:rPr>
              <a:t>What works also looks different in each of these domains.</a:t>
            </a:r>
            <a:endParaRPr lang="en-AU" sz="3500" b="0" i="0" kern="1200" baseline="0">
              <a:solidFill>
                <a:schemeClr val="tx1"/>
              </a:solidFill>
              <a:latin typeface="GT Walsheim Pro Trial Thin" charset="0"/>
              <a:ea typeface="GT Walsheim Pro Trial Thin" charset="0"/>
              <a:cs typeface="GT Walsheim Pro Trial Thin" charset="0"/>
            </a:endParaRPr>
          </a:p>
        </p:txBody>
      </p:sp>
    </p:spTree>
    <p:extLst>
      <p:ext uri="{BB962C8B-B14F-4D97-AF65-F5344CB8AC3E}">
        <p14:creationId xmlns:p14="http://schemas.microsoft.com/office/powerpoint/2010/main" val="40407929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5A7E8486-B9A0-486A-9BE2-D746D8056B52}"/>
              </a:ext>
            </a:extLst>
          </p:cNvPr>
          <p:cNvPicPr>
            <a:picLocks noChangeAspect="1"/>
          </p:cNvPicPr>
          <p:nvPr/>
        </p:nvPicPr>
        <p:blipFill>
          <a:blip r:embed="rId3"/>
          <a:stretch>
            <a:fillRect/>
          </a:stretch>
        </p:blipFill>
        <p:spPr>
          <a:xfrm>
            <a:off x="10064359" y="4796287"/>
            <a:ext cx="1896259" cy="1427883"/>
          </a:xfrm>
          <a:prstGeom prst="rect">
            <a:avLst/>
          </a:prstGeom>
        </p:spPr>
      </p:pic>
      <p:sp>
        <p:nvSpPr>
          <p:cNvPr id="5" name="Text Placeholder 1">
            <a:extLst>
              <a:ext uri="{FF2B5EF4-FFF2-40B4-BE49-F238E27FC236}">
                <a16:creationId xmlns:a16="http://schemas.microsoft.com/office/drawing/2014/main" id="{F4F81861-2A10-470E-901F-9FB1A9CAFD8E}"/>
              </a:ext>
            </a:extLst>
          </p:cNvPr>
          <p:cNvSpPr>
            <a:spLocks noGrp="1"/>
          </p:cNvSpPr>
          <p:nvPr>
            <p:ph type="body" sz="quarter" idx="11"/>
          </p:nvPr>
        </p:nvSpPr>
        <p:spPr>
          <a:xfrm>
            <a:off x="251999" y="432000"/>
            <a:ext cx="8757089" cy="715581"/>
          </a:xfrm>
        </p:spPr>
        <p:txBody>
          <a:bodyPr/>
          <a:lstStyle/>
          <a:p>
            <a:r>
              <a:rPr lang="en-US"/>
              <a:t>Reducing stigma</a:t>
            </a:r>
            <a:endParaRPr lang="en-US">
              <a:solidFill>
                <a:srgbClr val="E83040"/>
              </a:solidFill>
            </a:endParaRPr>
          </a:p>
        </p:txBody>
      </p:sp>
      <p:sp>
        <p:nvSpPr>
          <p:cNvPr id="6" name="Text Placeholder 2">
            <a:extLst>
              <a:ext uri="{FF2B5EF4-FFF2-40B4-BE49-F238E27FC236}">
                <a16:creationId xmlns:a16="http://schemas.microsoft.com/office/drawing/2014/main" id="{BBB741F5-866D-464D-8930-9996103F3183}"/>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E83040"/>
              </a:buClr>
              <a:buSzPct val="100000"/>
              <a:buNone/>
            </a:pPr>
            <a:endParaRPr lang="en-AU"/>
          </a:p>
        </p:txBody>
      </p:sp>
      <p:sp>
        <p:nvSpPr>
          <p:cNvPr id="8" name="TextBox 7">
            <a:extLst>
              <a:ext uri="{FF2B5EF4-FFF2-40B4-BE49-F238E27FC236}">
                <a16:creationId xmlns:a16="http://schemas.microsoft.com/office/drawing/2014/main" id="{C354C682-F17C-4C68-8CF2-6E7359B7A948}"/>
              </a:ext>
            </a:extLst>
          </p:cNvPr>
          <p:cNvSpPr txBox="1"/>
          <p:nvPr/>
        </p:nvSpPr>
        <p:spPr>
          <a:xfrm>
            <a:off x="269252" y="1332000"/>
            <a:ext cx="10116951" cy="4401205"/>
          </a:xfrm>
          <a:prstGeom prst="rect">
            <a:avLst/>
          </a:prstGeom>
          <a:noFill/>
          <a:ln>
            <a:noFill/>
          </a:ln>
        </p:spPr>
        <p:txBody>
          <a:bodyPr wrap="square">
            <a:spAutoFit/>
          </a:bodyPr>
          <a:lstStyle/>
          <a:p>
            <a:pPr algn="l" rtl="0" fontAlgn="base">
              <a:buClr>
                <a:srgbClr val="FF0000"/>
              </a:buClr>
              <a:buFont typeface="+mj-lt"/>
              <a:buAutoNum type="arabicPeriod"/>
            </a:pPr>
            <a:r>
              <a:rPr lang="en-AU" sz="2800" b="0" i="0" u="none" strike="noStrike">
                <a:solidFill>
                  <a:srgbClr val="000000"/>
                </a:solidFill>
                <a:effectLst/>
                <a:latin typeface="Century Gothic" panose="020B0502020202020204" pitchFamily="34" charset="0"/>
              </a:rPr>
              <a:t> People should not be defined by their alcohol and other drug use</a:t>
            </a:r>
            <a:r>
              <a:rPr lang="en-US" sz="2800" b="0" i="0">
                <a:solidFill>
                  <a:srgbClr val="000000"/>
                </a:solidFill>
                <a:effectLst/>
                <a:latin typeface="Century Gothic" panose="020B0502020202020204" pitchFamily="34" charset="0"/>
              </a:rPr>
              <a:t>​</a:t>
            </a:r>
            <a:endParaRPr lang="en-US" sz="2800" b="0" i="0">
              <a:solidFill>
                <a:srgbClr val="000000"/>
              </a:solidFill>
              <a:effectLst/>
              <a:latin typeface="Arial" panose="020B0604020202020204" pitchFamily="34" charset="0"/>
            </a:endParaRPr>
          </a:p>
          <a:p>
            <a:pPr algn="l" rtl="0" fontAlgn="base">
              <a:buClr>
                <a:srgbClr val="FF0000"/>
              </a:buClr>
              <a:buFont typeface="+mj-lt"/>
              <a:buAutoNum type="arabicPeriod"/>
            </a:pPr>
            <a:r>
              <a:rPr lang="en-AU" sz="2800" b="0" i="0" u="none" strike="noStrike">
                <a:solidFill>
                  <a:srgbClr val="000000"/>
                </a:solidFill>
                <a:effectLst/>
                <a:latin typeface="Century Gothic" panose="020B0502020202020204" pitchFamily="34" charset="0"/>
              </a:rPr>
              <a:t> Language is broader than just the words used</a:t>
            </a:r>
            <a:endParaRPr lang="en-US" sz="2800" b="0" i="0">
              <a:solidFill>
                <a:srgbClr val="000000"/>
              </a:solidFill>
              <a:effectLst/>
              <a:latin typeface="Arial" panose="020B0604020202020204" pitchFamily="34" charset="0"/>
            </a:endParaRPr>
          </a:p>
          <a:p>
            <a:pPr algn="l" rtl="0" fontAlgn="base">
              <a:buClr>
                <a:srgbClr val="FF0000"/>
              </a:buClr>
              <a:buFont typeface="+mj-lt"/>
              <a:buAutoNum type="arabicPeriod"/>
            </a:pPr>
            <a:r>
              <a:rPr lang="en-AU" sz="2800" b="0" i="0" u="none" strike="noStrike">
                <a:solidFill>
                  <a:srgbClr val="000000"/>
                </a:solidFill>
                <a:effectLst/>
                <a:latin typeface="Century Gothic" panose="020B0502020202020204" pitchFamily="34" charset="0"/>
              </a:rPr>
              <a:t> Alcohol and other drug use is a health and social issue</a:t>
            </a:r>
            <a:r>
              <a:rPr lang="en-US" sz="2800" b="0" i="0">
                <a:solidFill>
                  <a:srgbClr val="000000"/>
                </a:solidFill>
                <a:effectLst/>
                <a:latin typeface="Century Gothic" panose="020B0502020202020204" pitchFamily="34" charset="0"/>
              </a:rPr>
              <a:t>​</a:t>
            </a:r>
            <a:endParaRPr lang="en-US" sz="2800" b="0" i="0">
              <a:solidFill>
                <a:srgbClr val="000000"/>
              </a:solidFill>
              <a:effectLst/>
              <a:latin typeface="Arial" panose="020B0604020202020204" pitchFamily="34" charset="0"/>
            </a:endParaRPr>
          </a:p>
          <a:p>
            <a:pPr algn="l" rtl="0" fontAlgn="base">
              <a:buClr>
                <a:srgbClr val="FF0000"/>
              </a:buClr>
              <a:buFont typeface="+mj-lt"/>
              <a:buAutoNum type="arabicPeriod"/>
            </a:pPr>
            <a:r>
              <a:rPr lang="en-AU" sz="2800" b="0" i="0" u="none" strike="noStrike">
                <a:solidFill>
                  <a:srgbClr val="000000"/>
                </a:solidFill>
                <a:effectLst/>
                <a:latin typeface="Century Gothic" panose="020B0502020202020204" pitchFamily="34" charset="0"/>
              </a:rPr>
              <a:t> Look for the most recent consensus on appropriate language as terms can become outdated as language evolves</a:t>
            </a:r>
            <a:r>
              <a:rPr lang="en-US" sz="2800" b="0" i="0">
                <a:solidFill>
                  <a:srgbClr val="000000"/>
                </a:solidFill>
                <a:effectLst/>
                <a:latin typeface="Century Gothic" panose="020B0502020202020204" pitchFamily="34" charset="0"/>
              </a:rPr>
              <a:t>​</a:t>
            </a:r>
            <a:endParaRPr lang="en-US" sz="2800" b="0" i="0">
              <a:solidFill>
                <a:srgbClr val="000000"/>
              </a:solidFill>
              <a:effectLst/>
              <a:latin typeface="Arial" panose="020B0604020202020204" pitchFamily="34" charset="0"/>
            </a:endParaRPr>
          </a:p>
          <a:p>
            <a:pPr algn="l" rtl="0" fontAlgn="base">
              <a:buClr>
                <a:srgbClr val="FF0000"/>
              </a:buClr>
              <a:buFont typeface="+mj-lt"/>
              <a:buAutoNum type="arabicPeriod"/>
            </a:pPr>
            <a:r>
              <a:rPr lang="en-AU" sz="2800" b="0" i="0" u="none" strike="noStrike">
                <a:solidFill>
                  <a:srgbClr val="000000"/>
                </a:solidFill>
                <a:effectLst/>
                <a:latin typeface="Century Gothic" panose="020B0502020202020204" pitchFamily="34" charset="0"/>
              </a:rPr>
              <a:t> Choose terms that are strengths based and empowering and convey messages of protective and preventative measures</a:t>
            </a:r>
            <a:endParaRPr lang="en-AU" sz="2800" b="0" i="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27972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8DD58D6-A51D-154C-BEA0-6B6BFA1DC025}"/>
              </a:ext>
            </a:extLst>
          </p:cNvPr>
          <p:cNvSpPr>
            <a:spLocks noGrp="1"/>
          </p:cNvSpPr>
          <p:nvPr>
            <p:ph type="body" sz="quarter" idx="11"/>
          </p:nvPr>
        </p:nvSpPr>
        <p:spPr>
          <a:xfrm>
            <a:off x="251999" y="432000"/>
            <a:ext cx="8757089" cy="715581"/>
          </a:xfrm>
        </p:spPr>
        <p:txBody>
          <a:bodyPr/>
          <a:lstStyle/>
          <a:p>
            <a:r>
              <a:rPr lang="en-US"/>
              <a:t>Reducing stigma</a:t>
            </a:r>
            <a:endParaRPr lang="en-US">
              <a:solidFill>
                <a:srgbClr val="E83040"/>
              </a:solidFill>
            </a:endParaRPr>
          </a:p>
        </p:txBody>
      </p:sp>
      <p:sp>
        <p:nvSpPr>
          <p:cNvPr id="4" name="Text Placeholder 2">
            <a:extLst>
              <a:ext uri="{FF2B5EF4-FFF2-40B4-BE49-F238E27FC236}">
                <a16:creationId xmlns:a16="http://schemas.microsoft.com/office/drawing/2014/main" id="{D32371F9-4CB6-224B-8759-F418EA39A920}"/>
              </a:ext>
            </a:extLst>
          </p:cNvPr>
          <p:cNvSpPr txBox="1">
            <a:spLocks/>
          </p:cNvSpPr>
          <p:nvPr/>
        </p:nvSpPr>
        <p:spPr>
          <a:xfrm>
            <a:off x="252000" y="1332000"/>
            <a:ext cx="8457891" cy="50940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E83040"/>
              </a:buClr>
              <a:buSzPct val="100000"/>
              <a:buNone/>
            </a:pPr>
            <a:endParaRPr lang="en-AU"/>
          </a:p>
        </p:txBody>
      </p:sp>
      <p:pic>
        <p:nvPicPr>
          <p:cNvPr id="5" name="Picture 4">
            <a:extLst>
              <a:ext uri="{FF2B5EF4-FFF2-40B4-BE49-F238E27FC236}">
                <a16:creationId xmlns:a16="http://schemas.microsoft.com/office/drawing/2014/main" id="{A71DD806-07D8-D547-B855-B98C61C33C4D}"/>
              </a:ext>
            </a:extLst>
          </p:cNvPr>
          <p:cNvPicPr>
            <a:picLocks noChangeAspect="1"/>
          </p:cNvPicPr>
          <p:nvPr/>
        </p:nvPicPr>
        <p:blipFill>
          <a:blip r:embed="rId3"/>
          <a:stretch>
            <a:fillRect/>
          </a:stretch>
        </p:blipFill>
        <p:spPr>
          <a:xfrm>
            <a:off x="10246263" y="5299319"/>
            <a:ext cx="1181100" cy="901700"/>
          </a:xfrm>
          <a:prstGeom prst="rect">
            <a:avLst/>
          </a:prstGeom>
        </p:spPr>
      </p:pic>
      <p:sp>
        <p:nvSpPr>
          <p:cNvPr id="6" name="Rectangle 5">
            <a:extLst>
              <a:ext uri="{FF2B5EF4-FFF2-40B4-BE49-F238E27FC236}">
                <a16:creationId xmlns:a16="http://schemas.microsoft.com/office/drawing/2014/main" id="{50C04796-C59E-2540-A1ED-405166942929}"/>
              </a:ext>
            </a:extLst>
          </p:cNvPr>
          <p:cNvSpPr/>
          <p:nvPr/>
        </p:nvSpPr>
        <p:spPr>
          <a:xfrm>
            <a:off x="489959" y="1333709"/>
            <a:ext cx="9472248" cy="4463786"/>
          </a:xfrm>
          <a:prstGeom prst="rect">
            <a:avLst/>
          </a:prstGeom>
        </p:spPr>
        <p:txBody>
          <a:bodyPr wrap="square">
            <a:spAutoFit/>
          </a:bodyPr>
          <a:lstStyle/>
          <a:p>
            <a:pPr marL="742950" indent="-742950">
              <a:lnSpc>
                <a:spcPct val="90000"/>
              </a:lnSpc>
              <a:spcBef>
                <a:spcPct val="0"/>
              </a:spcBef>
              <a:spcAft>
                <a:spcPts val="800"/>
              </a:spcAft>
              <a:buClr>
                <a:srgbClr val="FF0000"/>
              </a:buClr>
              <a:buSzPct val="80000"/>
              <a:buFont typeface="+mj-lt"/>
              <a:buAutoNum type="arabicPeriod" startAt="6"/>
            </a:pPr>
            <a:r>
              <a:rPr lang="en-AU" sz="2600">
                <a:latin typeface="Century Gothic" panose="020B0502020202020204" pitchFamily="34" charset="0"/>
              </a:rPr>
              <a:t>Convey factual and accurate information and terminology</a:t>
            </a:r>
          </a:p>
          <a:p>
            <a:pPr marL="742950" indent="-742950">
              <a:lnSpc>
                <a:spcPct val="90000"/>
              </a:lnSpc>
              <a:spcBef>
                <a:spcPct val="0"/>
              </a:spcBef>
              <a:spcAft>
                <a:spcPts val="800"/>
              </a:spcAft>
              <a:buClr>
                <a:srgbClr val="FF0000"/>
              </a:buClr>
              <a:buSzPct val="80000"/>
              <a:buFont typeface="+mj-lt"/>
              <a:buAutoNum type="arabicPeriod" startAt="6"/>
            </a:pPr>
            <a:r>
              <a:rPr lang="en-AU" sz="2600">
                <a:latin typeface="Century Gothic" panose="020B0502020202020204" pitchFamily="34" charset="0"/>
                <a:ea typeface="GT Walsheim Pro Trial Thin" charset="0"/>
                <a:cs typeface="GT Walsheim Pro Trial Thin" charset="0"/>
              </a:rPr>
              <a:t>I</a:t>
            </a:r>
            <a:r>
              <a:rPr lang="en-AU" sz="2600">
                <a:latin typeface="Century Gothic" panose="020B0502020202020204" pitchFamily="34" charset="0"/>
              </a:rPr>
              <a:t>nclude help seeking information to encourage connections with health or harm reduction services.</a:t>
            </a:r>
          </a:p>
          <a:p>
            <a:pPr marL="742950" indent="-742950">
              <a:lnSpc>
                <a:spcPct val="90000"/>
              </a:lnSpc>
              <a:spcBef>
                <a:spcPct val="0"/>
              </a:spcBef>
              <a:spcAft>
                <a:spcPts val="800"/>
              </a:spcAft>
              <a:buClr>
                <a:srgbClr val="FF0000"/>
              </a:buClr>
              <a:buSzPct val="80000"/>
              <a:buFont typeface="+mj-lt"/>
              <a:buAutoNum type="arabicPeriod" startAt="6"/>
            </a:pPr>
            <a:r>
              <a:rPr lang="en-AU" sz="2600">
                <a:latin typeface="Century Gothic" panose="020B0502020202020204" pitchFamily="34" charset="0"/>
              </a:rPr>
              <a:t>Words can mean different things to different audiences, depending on language and cultural contexts</a:t>
            </a:r>
          </a:p>
          <a:p>
            <a:pPr marL="742950" indent="-742950">
              <a:lnSpc>
                <a:spcPct val="90000"/>
              </a:lnSpc>
              <a:spcBef>
                <a:spcPct val="0"/>
              </a:spcBef>
              <a:spcAft>
                <a:spcPts val="800"/>
              </a:spcAft>
              <a:buClr>
                <a:srgbClr val="FF0000"/>
              </a:buClr>
              <a:buSzPct val="80000"/>
              <a:buFont typeface="+mj-lt"/>
              <a:buAutoNum type="arabicPeriod" startAt="6"/>
            </a:pPr>
            <a:r>
              <a:rPr lang="en-AU" sz="2600">
                <a:latin typeface="Century Gothic" panose="020B0502020202020204" pitchFamily="34" charset="0"/>
              </a:rPr>
              <a:t>People who use/have used drugs will refer to themselves and their life experiences in different ways – that is their choice</a:t>
            </a:r>
          </a:p>
          <a:p>
            <a:pPr marL="742950" indent="-742950">
              <a:lnSpc>
                <a:spcPct val="90000"/>
              </a:lnSpc>
              <a:spcBef>
                <a:spcPct val="0"/>
              </a:spcBef>
              <a:buClr>
                <a:srgbClr val="FF0000"/>
              </a:buClr>
              <a:buSzPct val="80000"/>
              <a:buFont typeface="+mj-lt"/>
              <a:buAutoNum type="arabicPeriod" startAt="6"/>
            </a:pPr>
            <a:r>
              <a:rPr lang="en-AU" sz="2600">
                <a:latin typeface="Century Gothic" panose="020B0502020202020204" pitchFamily="34" charset="0"/>
              </a:rPr>
              <a:t>Ask the individual what terminology they prefer.</a:t>
            </a:r>
            <a:endParaRPr lang="en-AU" sz="2600">
              <a:latin typeface="Century Gothic" panose="020B0502020202020204" pitchFamily="34" charset="0"/>
              <a:ea typeface="GT Walsheim Pro Trial Thin" charset="0"/>
              <a:cs typeface="GT Walsheim Pro Trial Thin" charset="0"/>
            </a:endParaRPr>
          </a:p>
        </p:txBody>
      </p:sp>
    </p:spTree>
    <p:extLst>
      <p:ext uri="{BB962C8B-B14F-4D97-AF65-F5344CB8AC3E}">
        <p14:creationId xmlns:p14="http://schemas.microsoft.com/office/powerpoint/2010/main" val="3293376018"/>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E73040"/>
      </a:dk2>
      <a:lt2>
        <a:srgbClr val="F0EFF0"/>
      </a:lt2>
      <a:accent1>
        <a:srgbClr val="E73040"/>
      </a:accent1>
      <a:accent2>
        <a:srgbClr val="E7E6E6"/>
      </a:accent2>
      <a:accent3>
        <a:srgbClr val="6B6A6B"/>
      </a:accent3>
      <a:accent4>
        <a:srgbClr val="A5A5A5"/>
      </a:accent4>
      <a:accent5>
        <a:srgbClr val="F0EFF0"/>
      </a:accent5>
      <a:accent6>
        <a:srgbClr val="E73040"/>
      </a:accent6>
      <a:hlink>
        <a:srgbClr val="E73040"/>
      </a:hlink>
      <a:folHlink>
        <a:srgbClr val="E73040"/>
      </a:folHlink>
    </a:clrScheme>
    <a:fontScheme name="Century Gothic">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ln>
          <a:noFill/>
        </a:ln>
      </a:spPr>
      <a:bodyPr vert="horz" lIns="91440" tIns="45720" rIns="91440" bIns="45720" rtlCol="0" anchor="t">
        <a:spAutoFit/>
      </a:bodyPr>
      <a:lstStyle>
        <a:defPPr marL="0" marR="0" indent="0" algn="l" defTabSz="914400" rtl="0" eaLnBrk="1" fontAlgn="auto" latinLnBrk="0" hangingPunct="1">
          <a:lnSpc>
            <a:spcPct val="90000"/>
          </a:lnSpc>
          <a:spcBef>
            <a:spcPct val="0"/>
          </a:spcBef>
          <a:spcAft>
            <a:spcPts val="0"/>
          </a:spcAft>
          <a:buClr>
            <a:schemeClr val="tx1"/>
          </a:buClr>
          <a:buSzPct val="70000"/>
          <a:buFont typeface="Arial" charset="0"/>
          <a:buNone/>
          <a:tabLst/>
          <a:defRPr sz="3500" b="0" i="0" kern="1200" baseline="0" dirty="0" smtClean="0">
            <a:solidFill>
              <a:schemeClr val="tx1"/>
            </a:solidFill>
            <a:latin typeface="GT Walsheim Pro Trial Thin" charset="0"/>
            <a:ea typeface="GT Walsheim Pro Trial Thin" charset="0"/>
            <a:cs typeface="GT Walsheim Pro Trial Thin" charset="0"/>
          </a:defRPr>
        </a:defPPr>
      </a:lstStyle>
    </a:txDef>
  </a:objectDefaults>
  <a:extraClrSchemeLst/>
  <a:extLst>
    <a:ext uri="{05A4C25C-085E-4340-85A3-A5531E510DB2}">
      <thm15:themeFamily xmlns:thm15="http://schemas.microsoft.com/office/thememl/2012/main" name="ADF-presentation.potx  -  version 2.0: 5/10/2020 4:26 PM  -  Read-Only" id="{D5C8C166-9C2F-42EF-A3B6-6273E43B36A9}" vid="{34836D40-2C3B-4A4A-BDB9-827E1D5D06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132E65D08B09249AA86126C2E73A37B" ma:contentTypeVersion="13" ma:contentTypeDescription="Create a new document." ma:contentTypeScope="" ma:versionID="0bacd1d69722937b679a0e76f65f9c20">
  <xsd:schema xmlns:xsd="http://www.w3.org/2001/XMLSchema" xmlns:xs="http://www.w3.org/2001/XMLSchema" xmlns:p="http://schemas.microsoft.com/office/2006/metadata/properties" xmlns:ns2="4a1a83cc-3c6f-4aee-82c9-1f387113e2a2" xmlns:ns3="34cf360f-731d-432b-9770-478939b3819a" targetNamespace="http://schemas.microsoft.com/office/2006/metadata/properties" ma:root="true" ma:fieldsID="2e24974651477e7123adbe54aea13329" ns2:_="" ns3:_="">
    <xsd:import namespace="4a1a83cc-3c6f-4aee-82c9-1f387113e2a2"/>
    <xsd:import namespace="34cf360f-731d-432b-9770-478939b3819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1a83cc-3c6f-4aee-82c9-1f387113e2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cf360f-731d-432b-9770-478939b3819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CF5292-C57F-4F58-96C8-8D05EB112719}">
  <ds:schemaRefs>
    <ds:schemaRef ds:uri="http://purl.org/dc/dcmitype/"/>
    <ds:schemaRef ds:uri="http://purl.org/dc/terms/"/>
    <ds:schemaRef ds:uri="http://purl.org/dc/elements/1.1/"/>
    <ds:schemaRef ds:uri="34cf360f-731d-432b-9770-478939b3819a"/>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4a1a83cc-3c6f-4aee-82c9-1f387113e2a2"/>
  </ds:schemaRefs>
</ds:datastoreItem>
</file>

<file path=customXml/itemProps2.xml><?xml version="1.0" encoding="utf-8"?>
<ds:datastoreItem xmlns:ds="http://schemas.openxmlformats.org/officeDocument/2006/customXml" ds:itemID="{53CEA248-79F9-4719-89CF-A947AB110D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1a83cc-3c6f-4aee-82c9-1f387113e2a2"/>
    <ds:schemaRef ds:uri="34cf360f-731d-432b-9770-478939b381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137221-CEF9-4DCE-A2E8-796EDE87D2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1217</TotalTime>
  <Words>3696</Words>
  <Application>Microsoft Office PowerPoint</Application>
  <PresentationFormat>Widescreen</PresentationFormat>
  <Paragraphs>316</Paragraphs>
  <Slides>21</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Calibri</vt:lpstr>
      <vt:lpstr>Century Gothic</vt:lpstr>
      <vt:lpstr>Gotham HTF Light</vt:lpstr>
      <vt:lpstr>GT Walsheim Pro Trial</vt:lpstr>
      <vt:lpstr>GT Walsheim Pro Trial Thin</vt:lpstr>
      <vt:lpstr>GT Walsheim Regular</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Krause</dc:creator>
  <cp:lastModifiedBy>Malcolm Gunn</cp:lastModifiedBy>
  <cp:revision>88</cp:revision>
  <dcterms:created xsi:type="dcterms:W3CDTF">2017-09-26T02:15:59Z</dcterms:created>
  <dcterms:modified xsi:type="dcterms:W3CDTF">2021-08-27T03:58:44Z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0x0101005132E65D08B09249AA86126C2E73A37B</vt:lpwstr>
  </property>
</Properties>
</file>